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318" r:id="rId5"/>
    <p:sldId id="320" r:id="rId6"/>
    <p:sldId id="319" r:id="rId7"/>
    <p:sldId id="322" r:id="rId8"/>
    <p:sldId id="321" r:id="rId9"/>
    <p:sldId id="288" r:id="rId10"/>
    <p:sldId id="317" r:id="rId11"/>
    <p:sldId id="260" r:id="rId12"/>
    <p:sldId id="261" r:id="rId13"/>
    <p:sldId id="262" r:id="rId14"/>
    <p:sldId id="263" r:id="rId15"/>
    <p:sldId id="264" r:id="rId16"/>
    <p:sldId id="265" r:id="rId17"/>
    <p:sldId id="269" r:id="rId18"/>
    <p:sldId id="270" r:id="rId19"/>
    <p:sldId id="311" r:id="rId20"/>
    <p:sldId id="275" r:id="rId21"/>
    <p:sldId id="271" r:id="rId22"/>
    <p:sldId id="273" r:id="rId23"/>
    <p:sldId id="274" r:id="rId24"/>
    <p:sldId id="277" r:id="rId25"/>
    <p:sldId id="276" r:id="rId26"/>
    <p:sldId id="278" r:id="rId27"/>
    <p:sldId id="293" r:id="rId28"/>
    <p:sldId id="315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300" r:id="rId39"/>
    <p:sldId id="314" r:id="rId40"/>
    <p:sldId id="323" r:id="rId41"/>
    <p:sldId id="294" r:id="rId42"/>
    <p:sldId id="296" r:id="rId43"/>
    <p:sldId id="297" r:id="rId44"/>
    <p:sldId id="301" r:id="rId45"/>
    <p:sldId id="308" r:id="rId46"/>
    <p:sldId id="289" r:id="rId47"/>
    <p:sldId id="302" r:id="rId48"/>
    <p:sldId id="291" r:id="rId49"/>
    <p:sldId id="290" r:id="rId50"/>
    <p:sldId id="295" r:id="rId51"/>
    <p:sldId id="292" r:id="rId52"/>
    <p:sldId id="298" r:id="rId53"/>
    <p:sldId id="299" r:id="rId54"/>
    <p:sldId id="307" r:id="rId55"/>
    <p:sldId id="305" r:id="rId56"/>
    <p:sldId id="306" r:id="rId57"/>
    <p:sldId id="310" r:id="rId58"/>
    <p:sldId id="316" r:id="rId59"/>
    <p:sldId id="304" r:id="rId60"/>
    <p:sldId id="303" r:id="rId61"/>
    <p:sldId id="312" r:id="rId62"/>
    <p:sldId id="313" r:id="rId63"/>
    <p:sldId id="309" r:id="rId64"/>
    <p:sldId id="267" r:id="rId6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  <a:srgbClr val="FF804D"/>
    <a:srgbClr val="1743A5"/>
    <a:srgbClr val="4A9BE4"/>
    <a:srgbClr val="4694DA"/>
    <a:srgbClr val="4A80AC"/>
    <a:srgbClr val="FF0066"/>
    <a:srgbClr val="FF3399"/>
    <a:srgbClr val="0033CC"/>
    <a:srgbClr val="DEA91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336" autoAdjust="0"/>
    <p:restoredTop sz="94660"/>
  </p:normalViewPr>
  <p:slideViewPr>
    <p:cSldViewPr>
      <p:cViewPr>
        <p:scale>
          <a:sx n="60" d="100"/>
          <a:sy n="60" d="100"/>
        </p:scale>
        <p:origin x="-62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79F2-F03B-470F-95EE-67ED67647C54}" type="datetimeFigureOut">
              <a:rPr kumimoji="1" lang="ja-JP" altLang="en-US" smtClean="0"/>
              <a:pPr/>
              <a:t>2007/9/15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B898-2B54-412A-9120-F141859DC3F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79F2-F03B-470F-95EE-67ED67647C54}" type="datetimeFigureOut">
              <a:rPr kumimoji="1" lang="ja-JP" altLang="en-US" smtClean="0"/>
              <a:pPr/>
              <a:t>2007/9/15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B898-2B54-412A-9120-F141859DC3F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79F2-F03B-470F-95EE-67ED67647C54}" type="datetimeFigureOut">
              <a:rPr kumimoji="1" lang="ja-JP" altLang="en-US" smtClean="0"/>
              <a:pPr/>
              <a:t>2007/9/15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B898-2B54-412A-9120-F141859DC3F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79F2-F03B-470F-95EE-67ED67647C54}" type="datetimeFigureOut">
              <a:rPr kumimoji="1" lang="ja-JP" altLang="en-US" smtClean="0"/>
              <a:pPr/>
              <a:t>2007/9/15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B898-2B54-412A-9120-F141859DC3F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79F2-F03B-470F-95EE-67ED67647C54}" type="datetimeFigureOut">
              <a:rPr kumimoji="1" lang="ja-JP" altLang="en-US" smtClean="0"/>
              <a:pPr/>
              <a:t>2007/9/15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B898-2B54-412A-9120-F141859DC3F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79F2-F03B-470F-95EE-67ED67647C54}" type="datetimeFigureOut">
              <a:rPr kumimoji="1" lang="ja-JP" altLang="en-US" smtClean="0"/>
              <a:pPr/>
              <a:t>2007/9/15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B898-2B54-412A-9120-F141859DC3F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79F2-F03B-470F-95EE-67ED67647C54}" type="datetimeFigureOut">
              <a:rPr kumimoji="1" lang="ja-JP" altLang="en-US" smtClean="0"/>
              <a:pPr/>
              <a:t>2007/9/15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B898-2B54-412A-9120-F141859DC3F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79F2-F03B-470F-95EE-67ED67647C54}" type="datetimeFigureOut">
              <a:rPr kumimoji="1" lang="ja-JP" altLang="en-US" smtClean="0"/>
              <a:pPr/>
              <a:t>2007/9/15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B898-2B54-412A-9120-F141859DC3F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79F2-F03B-470F-95EE-67ED67647C54}" type="datetimeFigureOut">
              <a:rPr kumimoji="1" lang="ja-JP" altLang="en-US" smtClean="0"/>
              <a:pPr/>
              <a:t>2007/9/15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B898-2B54-412A-9120-F141859DC3F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79F2-F03B-470F-95EE-67ED67647C54}" type="datetimeFigureOut">
              <a:rPr kumimoji="1" lang="ja-JP" altLang="en-US" smtClean="0"/>
              <a:pPr/>
              <a:t>2007/9/15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B898-2B54-412A-9120-F141859DC3F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79F2-F03B-470F-95EE-67ED67647C54}" type="datetimeFigureOut">
              <a:rPr kumimoji="1" lang="ja-JP" altLang="en-US" smtClean="0"/>
              <a:pPr/>
              <a:t>2007/9/15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FB898-2B54-412A-9120-F141859DC3F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79F2-F03B-470F-95EE-67ED67647C54}" type="datetimeFigureOut">
              <a:rPr kumimoji="1" lang="ja-JP" altLang="en-US" smtClean="0"/>
              <a:pPr/>
              <a:t>2007/9/15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FB898-2B54-412A-9120-F141859DC3F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lxr.mozilla.org/mozilla/search?string=nsHTMLTokenizer::ConsumeToken" TargetMode="Externa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xr.mozilla.org/mozilla/search?string=SinkContext::OpenContainer(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lxr.mozilla.org/mozilla/search?string=::ConstructFrameInterna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lxr.mozilla.org/mozilla/search?string=::ConstructFrameByDisplayTyp" TargetMode="External"/><Relationship Id="rId4" Type="http://schemas.openxmlformats.org/officeDocument/2006/relationships/hyperlink" Target="http://lxr.mozilla.org/mozilla/search?string=::ConstructHTMLFrame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lxr.mozilla.org/mozilla/search?string=IFrame::BuildDisplayListFor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lxr.mozilla.org/mozilla/search?string=nsLayoutUtils::PaintFrame(nsI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eblogs.mozillazine.org/roc/archives/2005/11/frame_display_lists.html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lxr.mozilla.org/mozilla/search?string=g::PaintBackground(n" TargetMode="External"/><Relationship Id="rId4" Type="http://schemas.openxmlformats.org/officeDocument/2006/relationships/hyperlink" Target="http://lxr.mozilla.org/mozilla/search?string=nsDisplayBackground::Paint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lxr.mozilla.org/mozilla/search?string=nsHTMLTokenizer::ConsumeToke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28596" y="5000644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>
                <a:latin typeface="+mn-ea"/>
                <a:ea typeface="+mn-ea"/>
              </a:rPr>
              <a:t>すみません、</a:t>
            </a:r>
            <a:r>
              <a:rPr kumimoji="1" lang="en-US" altLang="ja-JP" sz="3600" dirty="0" smtClean="0">
                <a:latin typeface="+mn-ea"/>
                <a:ea typeface="+mn-ea"/>
              </a:rPr>
              <a:t>js</a:t>
            </a:r>
            <a:r>
              <a:rPr kumimoji="1" lang="ja-JP" altLang="en-US" sz="3600" dirty="0" smtClean="0">
                <a:latin typeface="+mn-ea"/>
                <a:ea typeface="+mn-ea"/>
              </a:rPr>
              <a:t>とあんまり関係ない話で。</a:t>
            </a:r>
            <a:endParaRPr kumimoji="1" lang="ja-JP" altLang="en-US" sz="3600" dirty="0">
              <a:latin typeface="+mn-ea"/>
              <a:ea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4348" y="714356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このプレゼンの目的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2910" y="1500174"/>
            <a:ext cx="7143800" cy="2358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kumimoji="1" lang="en-US" altLang="ja-JP" sz="4000" dirty="0" smtClean="0"/>
              <a:t>Gecko</a:t>
            </a:r>
            <a:r>
              <a:rPr kumimoji="1" lang="ja-JP" altLang="en-US" sz="4000" dirty="0" smtClean="0"/>
              <a:t>の仕組みを知ろう</a:t>
            </a:r>
            <a:endParaRPr kumimoji="1" lang="en-US" altLang="ja-JP" sz="4000" dirty="0" smtClean="0"/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en-US" altLang="ja-JP" sz="4000" dirty="0" smtClean="0"/>
              <a:t>Mozilla</a:t>
            </a:r>
            <a:r>
              <a:rPr lang="ja-JP" altLang="en-US" sz="4000" dirty="0" smtClean="0"/>
              <a:t>のソースを読もう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178695" y="1571612"/>
            <a:ext cx="678661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  <a:buSzPct val="80000"/>
              <a:buBlip>
                <a:blip r:embed="rId3"/>
              </a:buBlip>
            </a:pPr>
            <a:r>
              <a:rPr lang="en-US" altLang="ja-JP" sz="2800" dirty="0">
                <a:latin typeface="+mj-ea"/>
                <a:ea typeface="+mj-ea"/>
              </a:rPr>
              <a:t>Mozilla</a:t>
            </a:r>
            <a:r>
              <a:rPr lang="ja-JP" altLang="en-US" sz="2800" dirty="0">
                <a:latin typeface="+mj-ea"/>
                <a:ea typeface="+mj-ea"/>
              </a:rPr>
              <a:t>のコア部分の開発に興味がある</a:t>
            </a:r>
            <a:r>
              <a:rPr lang="ja-JP" altLang="en-US" sz="2800" dirty="0" smtClean="0">
                <a:latin typeface="+mj-ea"/>
                <a:ea typeface="+mj-ea"/>
              </a:rPr>
              <a:t>方</a:t>
            </a:r>
            <a:endParaRPr lang="en-US" altLang="ja-JP" sz="2800" dirty="0" smtClean="0">
              <a:latin typeface="+mj-ea"/>
              <a:ea typeface="+mj-ea"/>
            </a:endParaRPr>
          </a:p>
          <a:p>
            <a:pPr>
              <a:spcAft>
                <a:spcPts val="3000"/>
              </a:spcAft>
              <a:buSzPct val="80000"/>
              <a:buBlip>
                <a:blip r:embed="rId3"/>
              </a:buBlip>
            </a:pPr>
            <a:r>
              <a:rPr lang="ja-JP" altLang="en-US" sz="2800" dirty="0" smtClean="0">
                <a:latin typeface="+mj-ea"/>
                <a:ea typeface="+mj-ea"/>
              </a:rPr>
              <a:t>拡張作者の方</a:t>
            </a:r>
            <a:endParaRPr lang="en-US" altLang="ja-JP" sz="2800" dirty="0" smtClean="0">
              <a:latin typeface="+mj-ea"/>
              <a:ea typeface="+mj-ea"/>
            </a:endParaRPr>
          </a:p>
          <a:p>
            <a:pPr>
              <a:spcAft>
                <a:spcPts val="3000"/>
              </a:spcAft>
              <a:buSzPct val="80000"/>
              <a:buBlip>
                <a:blip r:embed="rId3"/>
              </a:buBlip>
            </a:pPr>
            <a:r>
              <a:rPr lang="ja-JP" altLang="en-US" sz="2800" dirty="0" smtClean="0">
                <a:latin typeface="+mj-ea"/>
                <a:ea typeface="+mj-ea"/>
              </a:rPr>
              <a:t>デザイナー</a:t>
            </a:r>
            <a:r>
              <a:rPr lang="ja-JP" altLang="en-US" sz="2800" dirty="0">
                <a:latin typeface="+mj-ea"/>
                <a:ea typeface="+mj-ea"/>
              </a:rPr>
              <a:t>の</a:t>
            </a:r>
            <a:r>
              <a:rPr lang="ja-JP" altLang="en-US" sz="2800" dirty="0" smtClean="0">
                <a:latin typeface="+mj-ea"/>
                <a:ea typeface="+mj-ea"/>
              </a:rPr>
              <a:t>方</a:t>
            </a:r>
            <a:endParaRPr lang="en-US" altLang="ja-JP" sz="2800" dirty="0" smtClean="0">
              <a:latin typeface="+mj-ea"/>
              <a:ea typeface="+mj-ea"/>
            </a:endParaRPr>
          </a:p>
          <a:p>
            <a:pPr>
              <a:spcAft>
                <a:spcPts val="3000"/>
              </a:spcAft>
              <a:buSzPct val="80000"/>
              <a:buBlip>
                <a:blip r:embed="rId3"/>
              </a:buBlip>
            </a:pPr>
            <a:r>
              <a:rPr lang="ja-JP" altLang="en-US" sz="2800" dirty="0" smtClean="0">
                <a:latin typeface="+mj-ea"/>
                <a:ea typeface="+mj-ea"/>
              </a:rPr>
              <a:t>ユーザーの方も？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71472" y="1785926"/>
            <a:ext cx="7858180" cy="2039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 smtClean="0"/>
              <a:t>ところで</a:t>
            </a:r>
            <a:endParaRPr kumimoji="1" lang="en-US" altLang="ja-JP" sz="2800" dirty="0" smtClean="0"/>
          </a:p>
          <a:p>
            <a:pPr algn="ctr">
              <a:lnSpc>
                <a:spcPct val="150000"/>
              </a:lnSpc>
            </a:pPr>
            <a:r>
              <a:rPr lang="en-US" altLang="ja-JP" sz="3200" dirty="0" smtClean="0">
                <a:latin typeface="+mj-ea"/>
                <a:ea typeface="+mj-ea"/>
              </a:rPr>
              <a:t>Mozilla</a:t>
            </a:r>
            <a:r>
              <a:rPr lang="ja-JP" altLang="en-US" sz="3200" dirty="0" smtClean="0">
                <a:latin typeface="+mj-ea"/>
                <a:ea typeface="+mj-ea"/>
              </a:rPr>
              <a:t>の</a:t>
            </a:r>
            <a:r>
              <a:rPr lang="ja-JP" altLang="en-US" sz="3200" dirty="0" smtClean="0">
                <a:solidFill>
                  <a:srgbClr val="FF0066"/>
                </a:solidFill>
                <a:latin typeface="+mj-ea"/>
                <a:ea typeface="+mj-ea"/>
              </a:rPr>
              <a:t>自家ビルド</a:t>
            </a:r>
            <a:r>
              <a:rPr lang="ja-JP" altLang="en-US" sz="3200" dirty="0" smtClean="0">
                <a:latin typeface="+mj-ea"/>
                <a:ea typeface="+mj-ea"/>
              </a:rPr>
              <a:t>をしたことがある方</a:t>
            </a:r>
            <a:endParaRPr lang="en-US" altLang="ja-JP" sz="3200" dirty="0" smtClean="0"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kumimoji="1" lang="ja-JP" altLang="en-US" sz="2800" dirty="0"/>
              <a:t>どれ</a:t>
            </a:r>
            <a:r>
              <a:rPr kumimoji="1" lang="ja-JP" altLang="en-US" sz="2800" dirty="0" smtClean="0"/>
              <a:t>くらいおられますか？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28992" y="2463597"/>
            <a:ext cx="21431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600" dirty="0" smtClean="0">
                <a:latin typeface="+mj-ea"/>
                <a:ea typeface="+mj-ea"/>
              </a:rPr>
              <a:t>ノ</a:t>
            </a:r>
            <a:endParaRPr kumimoji="1" lang="ja-JP" altLang="en-US" sz="196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18519E-6 L 2.5E-6 -0.09444 " pathEditMode="relative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71472" y="1785926"/>
            <a:ext cx="7858180" cy="2039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/>
              <a:t>では、</a:t>
            </a:r>
            <a:endParaRPr kumimoji="1" lang="en-US" altLang="ja-JP" sz="2800" dirty="0" smtClean="0"/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FF0066"/>
                </a:solidFill>
                <a:latin typeface="+mj-ea"/>
                <a:ea typeface="+mj-ea"/>
              </a:rPr>
              <a:t>ソースコードを覗いた</a:t>
            </a:r>
            <a:r>
              <a:rPr lang="ja-JP" altLang="en-US" sz="3200" dirty="0" smtClean="0">
                <a:latin typeface="+mj-ea"/>
                <a:ea typeface="+mj-ea"/>
              </a:rPr>
              <a:t>ことがある方</a:t>
            </a:r>
            <a:endParaRPr lang="en-US" altLang="ja-JP" sz="3200" dirty="0" smtClean="0"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kumimoji="1" lang="ja-JP" altLang="en-US" sz="2800" dirty="0"/>
              <a:t>どれ</a:t>
            </a:r>
            <a:r>
              <a:rPr kumimoji="1" lang="ja-JP" altLang="en-US" sz="2800" dirty="0" smtClean="0"/>
              <a:t>くらいおられますか？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28992" y="2463597"/>
            <a:ext cx="21431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600" dirty="0" smtClean="0">
                <a:latin typeface="+mj-ea"/>
                <a:ea typeface="+mj-ea"/>
              </a:rPr>
              <a:t>ノ</a:t>
            </a:r>
            <a:endParaRPr kumimoji="1" lang="ja-JP" altLang="en-US" sz="196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18519E-6 L 2.5E-6 -0.09444 " pathEditMode="relative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42910" y="2836482"/>
            <a:ext cx="7858180" cy="73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200" dirty="0" smtClean="0">
                <a:latin typeface="+mj-ea"/>
                <a:ea typeface="+mj-ea"/>
              </a:rPr>
              <a:t>Mozilla</a:t>
            </a:r>
            <a:r>
              <a:rPr lang="ja-JP" altLang="en-US" sz="3200" dirty="0" smtClean="0">
                <a:latin typeface="+mj-ea"/>
                <a:ea typeface="+mj-ea"/>
              </a:rPr>
              <a:t>ってとにかく</a:t>
            </a:r>
            <a:r>
              <a:rPr lang="ja-JP" altLang="en-US" sz="3200" dirty="0" smtClean="0">
                <a:solidFill>
                  <a:srgbClr val="FF0066"/>
                </a:solidFill>
                <a:latin typeface="+mj-ea"/>
                <a:ea typeface="+mj-ea"/>
              </a:rPr>
              <a:t>デカい</a:t>
            </a:r>
            <a:r>
              <a:rPr lang="ja-JP" altLang="en-US" sz="3200" dirty="0" smtClean="0">
                <a:latin typeface="+mj-ea"/>
                <a:ea typeface="+mj-ea"/>
              </a:rPr>
              <a:t>んですよね。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42910" y="428604"/>
            <a:ext cx="7858180" cy="73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3200" dirty="0" smtClean="0">
                <a:latin typeface="+mj-ea"/>
                <a:ea typeface="+mj-ea"/>
              </a:rPr>
              <a:t>Mozilla</a:t>
            </a:r>
            <a:r>
              <a:rPr lang="ja-JP" altLang="en-US" sz="3200" dirty="0" smtClean="0">
                <a:latin typeface="+mj-ea"/>
                <a:ea typeface="+mj-ea"/>
              </a:rPr>
              <a:t>の大きさ</a:t>
            </a:r>
            <a:endParaRPr kumimoji="1" lang="ja-JP" altLang="en-US" sz="28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643042" y="1428736"/>
          <a:ext cx="6096000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3667108"/>
              </a:tblGrid>
              <a:tr h="1412988">
                <a:tc>
                  <a:txBody>
                    <a:bodyPr/>
                    <a:lstStyle/>
                    <a:p>
                      <a:r>
                        <a:rPr kumimoji="1" lang="en-US" altLang="ja-JP" sz="2800" b="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*.c</a:t>
                      </a:r>
                    </a:p>
                    <a:p>
                      <a:r>
                        <a:rPr kumimoji="1" lang="en-US" altLang="ja-JP" sz="2800" b="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*.cpp</a:t>
                      </a:r>
                    </a:p>
                    <a:p>
                      <a:r>
                        <a:rPr kumimoji="1" lang="en-US" altLang="ja-JP" sz="2800" b="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*.h</a:t>
                      </a:r>
                      <a:endParaRPr kumimoji="1" lang="ja-JP" altLang="en-US" sz="28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80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000" b="0" baseline="0" dirty="0" smtClean="0">
                          <a:solidFill>
                            <a:srgbClr val="FF0066"/>
                          </a:solidFill>
                        </a:rPr>
                        <a:t>363</a:t>
                      </a:r>
                      <a:r>
                        <a:rPr kumimoji="1" lang="ja-JP" altLang="en-US" sz="2400" b="0" baseline="0" dirty="0" smtClean="0">
                          <a:solidFill>
                            <a:srgbClr val="FF0066"/>
                          </a:solidFill>
                        </a:rPr>
                        <a:t>万</a:t>
                      </a:r>
                      <a:r>
                        <a:rPr kumimoji="1" lang="en-US" altLang="ja-JP" sz="4000" b="0" baseline="0" dirty="0" smtClean="0">
                          <a:solidFill>
                            <a:srgbClr val="FF0066"/>
                          </a:solidFill>
                        </a:rPr>
                        <a:t>7701</a:t>
                      </a:r>
                      <a:r>
                        <a:rPr kumimoji="1" lang="en-US" altLang="ja-JP" sz="4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ja-JP" altLang="en-US" sz="4000" b="0" baseline="0" dirty="0" smtClean="0">
                          <a:solidFill>
                            <a:schemeClr val="tx1"/>
                          </a:solidFill>
                        </a:rPr>
                        <a:t>行</a:t>
                      </a:r>
                      <a:endParaRPr kumimoji="1" lang="ja-JP" altLang="en-US" sz="4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5208">
                <a:tc>
                  <a:txBody>
                    <a:bodyPr/>
                    <a:lstStyle/>
                    <a:p>
                      <a:r>
                        <a:rPr kumimoji="1" lang="en-US" altLang="ja-JP" sz="2800" b="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*.xul</a:t>
                      </a:r>
                    </a:p>
                    <a:p>
                      <a:r>
                        <a:rPr kumimoji="1" lang="en-US" altLang="ja-JP" sz="2800" b="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*.js</a:t>
                      </a:r>
                      <a:endParaRPr kumimoji="1" lang="ja-JP" altLang="en-US" sz="28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80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80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000" b="0" baseline="0" dirty="0" smtClean="0">
                          <a:solidFill>
                            <a:srgbClr val="FF0066"/>
                          </a:solidFill>
                        </a:rPr>
                        <a:t>39</a:t>
                      </a:r>
                      <a:r>
                        <a:rPr kumimoji="1" lang="ja-JP" altLang="en-US" sz="2400" b="0" baseline="0" dirty="0" smtClean="0">
                          <a:solidFill>
                            <a:srgbClr val="FF0066"/>
                          </a:solidFill>
                        </a:rPr>
                        <a:t>万</a:t>
                      </a:r>
                      <a:r>
                        <a:rPr kumimoji="1" lang="en-US" altLang="ja-JP" sz="4000" b="0" baseline="0" dirty="0" smtClean="0">
                          <a:solidFill>
                            <a:srgbClr val="FF0066"/>
                          </a:solidFill>
                        </a:rPr>
                        <a:t>5706</a:t>
                      </a:r>
                      <a:r>
                        <a:rPr kumimoji="1" lang="ja-JP" altLang="en-US" sz="4000" b="0" baseline="0" dirty="0" smtClean="0">
                          <a:solidFill>
                            <a:srgbClr val="FF0066"/>
                          </a:solidFill>
                        </a:rPr>
                        <a:t> </a:t>
                      </a:r>
                      <a:r>
                        <a:rPr kumimoji="1" lang="ja-JP" altLang="en-US" sz="4000" b="0" baseline="0" dirty="0" smtClean="0">
                          <a:solidFill>
                            <a:schemeClr val="tx1"/>
                          </a:solidFill>
                        </a:rPr>
                        <a:t>行</a:t>
                      </a:r>
                      <a:endParaRPr kumimoji="1" lang="ja-JP" altLang="en-US" sz="4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5208">
                <a:tc>
                  <a:txBody>
                    <a:bodyPr/>
                    <a:lstStyle/>
                    <a:p>
                      <a:r>
                        <a:rPr kumimoji="1" lang="ja-JP" altLang="en-US" sz="4000" b="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計</a:t>
                      </a:r>
                      <a:endParaRPr kumimoji="1" lang="ja-JP" altLang="en-US" sz="4000" b="0" baseline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80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80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4000" b="0" baseline="0" dirty="0" smtClean="0">
                          <a:solidFill>
                            <a:srgbClr val="FF0066"/>
                          </a:solidFill>
                        </a:rPr>
                        <a:t>403</a:t>
                      </a:r>
                      <a:r>
                        <a:rPr kumimoji="1" lang="ja-JP" altLang="en-US" sz="2400" b="0" baseline="0" dirty="0" smtClean="0">
                          <a:solidFill>
                            <a:srgbClr val="FF0066"/>
                          </a:solidFill>
                        </a:rPr>
                        <a:t>万</a:t>
                      </a:r>
                      <a:r>
                        <a:rPr kumimoji="1" lang="en-US" altLang="ja-JP" sz="4000" b="0" baseline="0" dirty="0" smtClean="0">
                          <a:solidFill>
                            <a:srgbClr val="FF0066"/>
                          </a:solidFill>
                        </a:rPr>
                        <a:t>3407</a:t>
                      </a:r>
                      <a:r>
                        <a:rPr kumimoji="1" lang="ja-JP" altLang="en-US" sz="4000" b="0" baseline="0" dirty="0" smtClean="0">
                          <a:solidFill>
                            <a:schemeClr val="tx1"/>
                          </a:solidFill>
                        </a:rPr>
                        <a:t> 行</a:t>
                      </a:r>
                      <a:endParaRPr kumimoji="1" lang="ja-JP" altLang="en-US" sz="40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483869" y="735622"/>
            <a:ext cx="265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 GranParadiso Alpha6 )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500562" y="1857364"/>
            <a:ext cx="2500330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572000" y="3214686"/>
            <a:ext cx="2500330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572000" y="4643446"/>
            <a:ext cx="2500330" cy="64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714348" y="1571612"/>
            <a:ext cx="7572428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  <a:buSzPct val="80000"/>
              <a:buBlip>
                <a:blip r:embed="rId3"/>
              </a:buBlip>
            </a:pPr>
            <a:r>
              <a:rPr lang="en-US" altLang="ja-JP" sz="3200" dirty="0" smtClean="0">
                <a:latin typeface="+mj-ea"/>
                <a:ea typeface="+mj-ea"/>
              </a:rPr>
              <a:t>Mozilla</a:t>
            </a:r>
            <a:r>
              <a:rPr lang="ja-JP" altLang="en-US" sz="3200" dirty="0" smtClean="0">
                <a:latin typeface="+mj-ea"/>
                <a:ea typeface="+mj-ea"/>
              </a:rPr>
              <a:t>のソースは</a:t>
            </a:r>
            <a:r>
              <a:rPr lang="ja-JP" altLang="en-US" sz="3200" dirty="0" smtClean="0">
                <a:solidFill>
                  <a:srgbClr val="FF0066"/>
                </a:solidFill>
                <a:latin typeface="+mj-ea"/>
                <a:ea typeface="+mj-ea"/>
              </a:rPr>
              <a:t>クラス</a:t>
            </a:r>
            <a:r>
              <a:rPr lang="ja-JP" altLang="en-US" sz="3200" dirty="0" smtClean="0">
                <a:latin typeface="+mj-ea"/>
                <a:ea typeface="+mj-ea"/>
              </a:rPr>
              <a:t>で整理されている</a:t>
            </a:r>
            <a:endParaRPr lang="en-US" altLang="ja-JP" sz="3200" dirty="0" smtClean="0">
              <a:latin typeface="+mj-ea"/>
              <a:ea typeface="+mj-ea"/>
            </a:endParaRPr>
          </a:p>
          <a:p>
            <a:pPr>
              <a:spcAft>
                <a:spcPts val="3000"/>
              </a:spcAft>
              <a:buSzPct val="80000"/>
              <a:buBlip>
                <a:blip r:embed="rId3"/>
              </a:buBlip>
            </a:pPr>
            <a:r>
              <a:rPr lang="ja-JP" altLang="en-US" sz="3200" dirty="0" smtClean="0">
                <a:latin typeface="+mj-ea"/>
                <a:ea typeface="+mj-ea"/>
              </a:rPr>
              <a:t>クラスの役割を知ろう</a:t>
            </a:r>
            <a:endParaRPr lang="en-US" altLang="ja-JP" sz="3200" dirty="0" smtClean="0">
              <a:latin typeface="+mj-ea"/>
              <a:ea typeface="+mj-ea"/>
            </a:endParaRPr>
          </a:p>
          <a:p>
            <a:pPr lvl="3">
              <a:spcAft>
                <a:spcPts val="3000"/>
              </a:spcAft>
              <a:buSzPct val="80000"/>
              <a:buBlip>
                <a:blip r:embed="rId3"/>
              </a:buBlip>
            </a:pPr>
            <a:r>
              <a:rPr lang="ja-JP" altLang="en-US" sz="2800" dirty="0" smtClean="0">
                <a:solidFill>
                  <a:srgbClr val="FF0066"/>
                </a:solidFill>
                <a:latin typeface="+mj-ea"/>
                <a:ea typeface="+mj-ea"/>
              </a:rPr>
              <a:t>言葉</a:t>
            </a:r>
            <a:r>
              <a:rPr lang="ja-JP" altLang="en-US" sz="2800" dirty="0" smtClean="0">
                <a:latin typeface="+mj-ea"/>
                <a:ea typeface="+mj-ea"/>
              </a:rPr>
              <a:t>を知ろう</a:t>
            </a:r>
            <a:r>
              <a:rPr lang="en-US" altLang="ja-JP" sz="2800" dirty="0" smtClean="0">
                <a:latin typeface="+mj-ea"/>
                <a:ea typeface="+mj-ea"/>
              </a:rPr>
              <a:t>	</a:t>
            </a:r>
          </a:p>
          <a:p>
            <a:pPr lvl="3">
              <a:spcAft>
                <a:spcPts val="3000"/>
              </a:spcAft>
              <a:buSzPct val="80000"/>
              <a:buBlip>
                <a:blip r:embed="rId3"/>
              </a:buBlip>
            </a:pPr>
            <a:r>
              <a:rPr lang="ja-JP" altLang="en-US" sz="2800" dirty="0" smtClean="0">
                <a:solidFill>
                  <a:srgbClr val="FF0066"/>
                </a:solidFill>
                <a:latin typeface="HGP明朝E"/>
                <a:ea typeface="HGP明朝E"/>
              </a:rPr>
              <a:t>動作</a:t>
            </a:r>
            <a:r>
              <a:rPr lang="ja-JP" altLang="en-US" sz="2800" dirty="0" smtClean="0">
                <a:solidFill>
                  <a:prstClr val="black"/>
                </a:solidFill>
                <a:latin typeface="HGP明朝E"/>
                <a:ea typeface="HGP明朝E"/>
              </a:rPr>
              <a:t>を</a:t>
            </a:r>
            <a:r>
              <a:rPr lang="ja-JP" altLang="en-US" sz="2800" dirty="0">
                <a:solidFill>
                  <a:prstClr val="black"/>
                </a:solidFill>
                <a:latin typeface="HGP明朝E"/>
                <a:ea typeface="HGP明朝E"/>
              </a:rPr>
              <a:t>知ろう</a:t>
            </a:r>
            <a:r>
              <a:rPr lang="en-US" altLang="ja-JP" dirty="0"/>
              <a:t/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曲折矢印 2"/>
          <p:cNvSpPr/>
          <p:nvPr/>
        </p:nvSpPr>
        <p:spPr>
          <a:xfrm flipV="1">
            <a:off x="1214414" y="3318457"/>
            <a:ext cx="642942" cy="642942"/>
          </a:xfrm>
          <a:prstGeom prst="bentArrow">
            <a:avLst>
              <a:gd name="adj1" fmla="val 17010"/>
              <a:gd name="adj2" fmla="val 30316"/>
              <a:gd name="adj3" fmla="val 29252"/>
              <a:gd name="adj4" fmla="val 43750"/>
            </a:avLst>
          </a:prstGeom>
          <a:solidFill>
            <a:srgbClr val="4A8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57158" y="357166"/>
            <a:ext cx="785818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 smtClean="0">
                <a:latin typeface="+mj-ea"/>
                <a:ea typeface="+mj-ea"/>
              </a:rPr>
              <a:t>HTML</a:t>
            </a:r>
            <a:r>
              <a:rPr kumimoji="1" lang="ja-JP" altLang="en-US" sz="3200" dirty="0" smtClean="0">
                <a:latin typeface="+mj-ea"/>
                <a:ea typeface="+mj-ea"/>
              </a:rPr>
              <a:t>文書が表示されるまで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2928926" y="3143248"/>
            <a:ext cx="3000396" cy="857256"/>
          </a:xfrm>
          <a:prstGeom prst="rightArrow">
            <a:avLst>
              <a:gd name="adj1" fmla="val 38385"/>
              <a:gd name="adj2" fmla="val 50000"/>
            </a:avLst>
          </a:prstGeom>
          <a:solidFill>
            <a:srgbClr val="4A8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1000100" y="2714620"/>
            <a:ext cx="7187094" cy="1960078"/>
            <a:chOff x="1000100" y="2714620"/>
            <a:chExt cx="7187094" cy="1960078"/>
          </a:xfrm>
        </p:grpSpPr>
        <p:pic>
          <p:nvPicPr>
            <p:cNvPr id="4" name="図 3" descr="htmldo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100" y="2857496"/>
              <a:ext cx="1512520" cy="1571638"/>
            </a:xfrm>
            <a:prstGeom prst="rect">
              <a:avLst/>
            </a:prstGeom>
          </p:spPr>
        </p:pic>
        <p:grpSp>
          <p:nvGrpSpPr>
            <p:cNvPr id="9" name="グループ化 8"/>
            <p:cNvGrpSpPr/>
            <p:nvPr/>
          </p:nvGrpSpPr>
          <p:grpSpPr>
            <a:xfrm>
              <a:off x="3428992" y="2857496"/>
              <a:ext cx="2428892" cy="1571636"/>
              <a:chOff x="3428992" y="2857496"/>
              <a:chExt cx="2428892" cy="1571636"/>
            </a:xfrm>
          </p:grpSpPr>
          <p:sp>
            <p:nvSpPr>
              <p:cNvPr id="6" name="雲 5"/>
              <p:cNvSpPr/>
              <p:nvPr/>
            </p:nvSpPr>
            <p:spPr>
              <a:xfrm>
                <a:off x="3428992" y="2857496"/>
                <a:ext cx="1714512" cy="1571636"/>
              </a:xfrm>
              <a:prstGeom prst="cloud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85000"/>
                      <a:alpha val="1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atte">
                <a:bevelT w="120650" h="1460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3643306" y="2928934"/>
                <a:ext cx="22145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 smtClean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HGP創英ﾌﾟﾚｾﾞﾝｽEB" pitchFamily="18" charset="-128"/>
                    <a:ea typeface="HGP創英ﾌﾟﾚｾﾞﾝｽEB" pitchFamily="18" charset="-128"/>
                  </a:rPr>
                  <a:t>ごにょ</a:t>
                </a:r>
                <a:endParaRPr kumimoji="1" lang="en-US" altLang="ja-JP" sz="3600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GP創英ﾌﾟﾚｾﾞﾝｽEB" pitchFamily="18" charset="-128"/>
                  <a:ea typeface="HGP創英ﾌﾟﾚｾﾞﾝｽEB" pitchFamily="18" charset="-128"/>
                </a:endParaRPr>
              </a:p>
              <a:p>
                <a:r>
                  <a:rPr kumimoji="1" lang="ja-JP" altLang="en-US" sz="3600" dirty="0" smtClean="0">
                    <a:effectLst>
                      <a:glow rad="101600">
                        <a:schemeClr val="bg1">
                          <a:alpha val="60000"/>
                        </a:schemeClr>
                      </a:glow>
                    </a:effectLst>
                    <a:latin typeface="HGP創英ﾌﾟﾚｾﾞﾝｽEB" pitchFamily="18" charset="-128"/>
                    <a:ea typeface="HGP創英ﾌﾟﾚｾﾞﾝｽEB" pitchFamily="18" charset="-128"/>
                  </a:rPr>
                  <a:t>　ごにょ</a:t>
                </a:r>
                <a:endParaRPr kumimoji="1" lang="ja-JP" altLang="en-US" sz="36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HGP創英ﾌﾟﾚｾﾞﾝｽEB" pitchFamily="18" charset="-128"/>
                  <a:ea typeface="HGP創英ﾌﾟﾚｾﾞﾝｽEB" pitchFamily="18" charset="-128"/>
                </a:endParaRPr>
              </a:p>
            </p:txBody>
          </p:sp>
        </p:grpSp>
        <p:pic>
          <p:nvPicPr>
            <p:cNvPr id="8" name="図 7" descr="display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6512" y="2714620"/>
              <a:ext cx="1900682" cy="196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3073 0.0002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57158" y="357166"/>
            <a:ext cx="785818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 smtClean="0">
                <a:latin typeface="+mj-ea"/>
                <a:ea typeface="+mj-ea"/>
              </a:rPr>
              <a:t>HTML</a:t>
            </a:r>
            <a:r>
              <a:rPr kumimoji="1" lang="ja-JP" altLang="en-US" sz="3200" dirty="0" smtClean="0">
                <a:latin typeface="+mj-ea"/>
                <a:ea typeface="+mj-ea"/>
              </a:rPr>
              <a:t>文書が表示されるまで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5" name="右矢印 4"/>
          <p:cNvSpPr/>
          <p:nvPr/>
        </p:nvSpPr>
        <p:spPr>
          <a:xfrm rot="5400000">
            <a:off x="111312" y="3143248"/>
            <a:ext cx="3000396" cy="857256"/>
          </a:xfrm>
          <a:prstGeom prst="rightArrow">
            <a:avLst>
              <a:gd name="adj1" fmla="val 38385"/>
              <a:gd name="adj2" fmla="val 50000"/>
            </a:avLst>
          </a:prstGeom>
          <a:solidFill>
            <a:srgbClr val="4A8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14546" y="2214554"/>
            <a:ext cx="36433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A80AC"/>
              </a:buClr>
              <a:buFont typeface="+mj-lt"/>
              <a:buAutoNum type="arabicPeriod"/>
            </a:pPr>
            <a:r>
              <a:rPr lang="ja-JP" altLang="en-US" sz="2800" dirty="0" smtClean="0">
                <a:latin typeface="+mn-ea"/>
              </a:rPr>
              <a:t>パース</a:t>
            </a:r>
            <a:endParaRPr lang="en-US" altLang="ja-JP" sz="2800" dirty="0" smtClean="0">
              <a:latin typeface="+mn-ea"/>
            </a:endParaRPr>
          </a:p>
          <a:p>
            <a:pPr marL="342900" indent="-342900">
              <a:buClr>
                <a:srgbClr val="4A80AC"/>
              </a:buClr>
              <a:buFont typeface="+mj-lt"/>
              <a:buAutoNum type="arabicPeriod"/>
            </a:pPr>
            <a:r>
              <a:rPr lang="en-US" altLang="ja-JP" sz="2800" dirty="0" smtClean="0">
                <a:latin typeface="+mn-ea"/>
              </a:rPr>
              <a:t>Content tree</a:t>
            </a:r>
            <a:r>
              <a:rPr lang="ja-JP" altLang="en-US" sz="2800" dirty="0" smtClean="0">
                <a:latin typeface="+mn-ea"/>
              </a:rPr>
              <a:t>構築</a:t>
            </a:r>
            <a:endParaRPr lang="en-US" altLang="ja-JP" sz="2800" dirty="0" smtClean="0">
              <a:latin typeface="+mn-ea"/>
            </a:endParaRPr>
          </a:p>
          <a:p>
            <a:pPr marL="342900" indent="-342900">
              <a:buClr>
                <a:srgbClr val="4A80AC"/>
              </a:buClr>
              <a:buFont typeface="+mj-lt"/>
              <a:buAutoNum type="arabicPeriod"/>
            </a:pPr>
            <a:r>
              <a:rPr lang="en-US" altLang="ja-JP" sz="2800" dirty="0" smtClean="0">
                <a:latin typeface="+mn-ea"/>
              </a:rPr>
              <a:t>Frame</a:t>
            </a:r>
            <a:r>
              <a:rPr lang="ja-JP" altLang="en-US" sz="2800" dirty="0" smtClean="0">
                <a:latin typeface="+mn-ea"/>
              </a:rPr>
              <a:t> </a:t>
            </a:r>
            <a:r>
              <a:rPr lang="en-US" altLang="ja-JP" sz="2800" dirty="0" smtClean="0">
                <a:latin typeface="+mn-ea"/>
              </a:rPr>
              <a:t>tree</a:t>
            </a:r>
            <a:r>
              <a:rPr lang="ja-JP" altLang="en-US" sz="2800" dirty="0" smtClean="0">
                <a:latin typeface="+mn-ea"/>
              </a:rPr>
              <a:t>構築</a:t>
            </a:r>
            <a:endParaRPr lang="en-US" altLang="ja-JP" sz="2800" dirty="0" smtClean="0">
              <a:latin typeface="+mn-ea"/>
            </a:endParaRPr>
          </a:p>
          <a:p>
            <a:pPr marL="342900" indent="-342900">
              <a:buClr>
                <a:srgbClr val="4A80AC"/>
              </a:buClr>
              <a:buFont typeface="+mj-lt"/>
              <a:buAutoNum type="arabicPeriod"/>
            </a:pPr>
            <a:r>
              <a:rPr lang="ja-JP" altLang="en-US" sz="2800" dirty="0" smtClean="0">
                <a:latin typeface="+mn-ea"/>
              </a:rPr>
              <a:t>レイアウト（</a:t>
            </a:r>
            <a:r>
              <a:rPr lang="en-US" altLang="ja-JP" sz="2800" dirty="0" smtClean="0">
                <a:latin typeface="+mn-ea"/>
              </a:rPr>
              <a:t>Reflow</a:t>
            </a:r>
            <a:r>
              <a:rPr lang="ja-JP" altLang="en-US" sz="2800" dirty="0" smtClean="0">
                <a:latin typeface="+mn-ea"/>
              </a:rPr>
              <a:t>）</a:t>
            </a:r>
            <a:endParaRPr lang="en-US" altLang="ja-JP" sz="2800" dirty="0" smtClean="0">
              <a:latin typeface="+mn-ea"/>
            </a:endParaRPr>
          </a:p>
          <a:p>
            <a:pPr marL="342900" indent="-342900">
              <a:buClr>
                <a:srgbClr val="4A80AC"/>
              </a:buClr>
              <a:buFont typeface="+mj-lt"/>
              <a:buAutoNum type="arabicPeriod"/>
            </a:pPr>
            <a:r>
              <a:rPr lang="en-US" altLang="ja-JP" sz="2800" dirty="0" smtClean="0">
                <a:latin typeface="+mn-ea"/>
              </a:rPr>
              <a:t>DisplayList</a:t>
            </a:r>
            <a:r>
              <a:rPr lang="ja-JP" altLang="en-US" sz="2800" dirty="0" smtClean="0">
                <a:latin typeface="+mn-ea"/>
              </a:rPr>
              <a:t>構築</a:t>
            </a:r>
            <a:endParaRPr lang="en-US" altLang="ja-JP" sz="2800" dirty="0" smtClean="0">
              <a:latin typeface="+mn-ea"/>
            </a:endParaRPr>
          </a:p>
          <a:p>
            <a:pPr marL="342900" indent="-342900">
              <a:buClr>
                <a:srgbClr val="4A80AC"/>
              </a:buClr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描画</a:t>
            </a:r>
            <a:endParaRPr lang="en-US" altLang="ja-JP" sz="2800" dirty="0" smtClean="0">
              <a:latin typeface="+mn-ea"/>
            </a:endParaRPr>
          </a:p>
        </p:txBody>
      </p:sp>
      <p:pic>
        <p:nvPicPr>
          <p:cNvPr id="11" name="図 10" descr="htmldo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428736"/>
            <a:ext cx="752002" cy="781394"/>
          </a:xfrm>
          <a:prstGeom prst="rect">
            <a:avLst/>
          </a:prstGeom>
        </p:spPr>
      </p:pic>
      <p:pic>
        <p:nvPicPr>
          <p:cNvPr id="12" name="図 11" descr="displa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210" y="5143512"/>
            <a:ext cx="1008794" cy="104031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143108" y="1571612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4A80AC"/>
                </a:solidFill>
              </a:rPr>
              <a:t>HTML document</a:t>
            </a:r>
            <a:endParaRPr kumimoji="1" lang="ja-JP" altLang="en-US" sz="2400" dirty="0">
              <a:solidFill>
                <a:srgbClr val="4A80AC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43108" y="528638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4A80AC"/>
                </a:solidFill>
              </a:rPr>
              <a:t>Rendering</a:t>
            </a:r>
            <a:endParaRPr kumimoji="1" lang="ja-JP" altLang="en-US" sz="2400" dirty="0">
              <a:solidFill>
                <a:srgbClr val="4A80A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0034" y="357166"/>
            <a:ext cx="7858180" cy="73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 dirty="0" smtClean="0">
                <a:latin typeface="+mj-ea"/>
                <a:ea typeface="+mj-ea"/>
              </a:rPr>
              <a:t>サンプル</a:t>
            </a:r>
            <a:endParaRPr kumimoji="1" lang="ja-JP" altLang="en-US" dirty="0"/>
          </a:p>
        </p:txBody>
      </p:sp>
      <p:pic>
        <p:nvPicPr>
          <p:cNvPr id="5" name="図 4" descr="sampless2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2" y="1714486"/>
            <a:ext cx="3652658" cy="3429026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RightUp">
              <a:rot lat="600000" lon="20400000" rev="0"/>
            </a:camera>
            <a:lightRig rig="threePt" dir="t"/>
          </a:scene3d>
        </p:spPr>
      </p:pic>
      <p:sp>
        <p:nvSpPr>
          <p:cNvPr id="6" name="正方形/長方形 5"/>
          <p:cNvSpPr/>
          <p:nvPr/>
        </p:nvSpPr>
        <p:spPr>
          <a:xfrm>
            <a:off x="5072066" y="571480"/>
            <a:ext cx="3214710" cy="4929222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bg2"/>
              </a:gs>
            </a:gsLst>
            <a:lin ang="16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50" dirty="0" smtClean="0">
                <a:solidFill>
                  <a:schemeClr val="tx1"/>
                </a:solidFill>
              </a:rPr>
              <a:t>&lt;?xml version="1.0" encoding="utf-8"?&gt;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&lt;!DOCTYPE html PUBLIC "-//W3C//DTD XHTML 1.0 Strict//EN" "http://www.w3.org/TR/xhtml1/DTD/xhtml1-strict.dtd"&gt;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&lt;html </a:t>
            </a:r>
            <a:r>
              <a:rPr lang="en-US" altLang="ja-JP" sz="350" dirty="0" err="1" smtClean="0">
                <a:solidFill>
                  <a:schemeClr val="tx1"/>
                </a:solidFill>
              </a:rPr>
              <a:t>xmlns</a:t>
            </a:r>
            <a:r>
              <a:rPr lang="en-US" altLang="ja-JP" sz="350" dirty="0" smtClean="0">
                <a:solidFill>
                  <a:schemeClr val="tx1"/>
                </a:solidFill>
              </a:rPr>
              <a:t>="http://www.w3.org/1999/xhtml" </a:t>
            </a:r>
            <a:r>
              <a:rPr lang="en-US" altLang="ja-JP" sz="350" dirty="0" err="1" smtClean="0">
                <a:solidFill>
                  <a:schemeClr val="tx1"/>
                </a:solidFill>
              </a:rPr>
              <a:t>lang</a:t>
            </a:r>
            <a:r>
              <a:rPr lang="en-US" altLang="ja-JP" sz="350" dirty="0" smtClean="0">
                <a:solidFill>
                  <a:schemeClr val="tx1"/>
                </a:solidFill>
              </a:rPr>
              <a:t>="</a:t>
            </a:r>
            <a:r>
              <a:rPr lang="en-US" altLang="ja-JP" sz="350" dirty="0" err="1" smtClean="0">
                <a:solidFill>
                  <a:schemeClr val="tx1"/>
                </a:solidFill>
              </a:rPr>
              <a:t>ja</a:t>
            </a:r>
            <a:r>
              <a:rPr lang="en-US" altLang="ja-JP" sz="350" dirty="0" smtClean="0">
                <a:solidFill>
                  <a:schemeClr val="tx1"/>
                </a:solidFill>
              </a:rPr>
              <a:t>" </a:t>
            </a:r>
            <a:r>
              <a:rPr lang="en-US" altLang="ja-JP" sz="350" dirty="0" err="1" smtClean="0">
                <a:solidFill>
                  <a:schemeClr val="tx1"/>
                </a:solidFill>
              </a:rPr>
              <a:t>xml:lang</a:t>
            </a:r>
            <a:r>
              <a:rPr lang="en-US" altLang="ja-JP" sz="350" dirty="0" smtClean="0">
                <a:solidFill>
                  <a:schemeClr val="tx1"/>
                </a:solidFill>
              </a:rPr>
              <a:t>="</a:t>
            </a:r>
            <a:r>
              <a:rPr lang="en-US" altLang="ja-JP" sz="350" dirty="0" err="1" smtClean="0">
                <a:solidFill>
                  <a:schemeClr val="tx1"/>
                </a:solidFill>
              </a:rPr>
              <a:t>ja</a:t>
            </a:r>
            <a:r>
              <a:rPr lang="en-US" altLang="ja-JP" sz="350" dirty="0" smtClean="0">
                <a:solidFill>
                  <a:schemeClr val="tx1"/>
                </a:solidFill>
              </a:rPr>
              <a:t>"&gt;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&lt;head&gt;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  &lt;meta http-equiv="Content-Type" content="text/html; </a:t>
            </a:r>
            <a:r>
              <a:rPr lang="en-US" altLang="ja-JP" sz="350" dirty="0" err="1" smtClean="0">
                <a:solidFill>
                  <a:schemeClr val="tx1"/>
                </a:solidFill>
              </a:rPr>
              <a:t>charset</a:t>
            </a:r>
            <a:r>
              <a:rPr lang="en-US" altLang="ja-JP" sz="350" dirty="0" smtClean="0">
                <a:solidFill>
                  <a:schemeClr val="tx1"/>
                </a:solidFill>
              </a:rPr>
              <a:t>=utf-8" /&gt;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  &lt;meta http-equiv="Content-Style-Type" content="text/</a:t>
            </a:r>
            <a:r>
              <a:rPr lang="en-US" altLang="ja-JP" sz="350" dirty="0" err="1" smtClean="0">
                <a:solidFill>
                  <a:schemeClr val="tx1"/>
                </a:solidFill>
              </a:rPr>
              <a:t>css</a:t>
            </a:r>
            <a:r>
              <a:rPr lang="en-US" altLang="ja-JP" sz="350" dirty="0" smtClean="0">
                <a:solidFill>
                  <a:schemeClr val="tx1"/>
                </a:solidFill>
              </a:rPr>
              <a:t>" /&gt;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  &lt;meta http-equiv="Content-Script-Type" content="text/</a:t>
            </a:r>
            <a:r>
              <a:rPr lang="en-US" altLang="ja-JP" sz="350" dirty="0" err="1" smtClean="0">
                <a:solidFill>
                  <a:schemeClr val="tx1"/>
                </a:solidFill>
              </a:rPr>
              <a:t>javascript</a:t>
            </a:r>
            <a:r>
              <a:rPr lang="en-US" altLang="ja-JP" sz="350" dirty="0" smtClean="0">
                <a:solidFill>
                  <a:schemeClr val="tx1"/>
                </a:solidFill>
              </a:rPr>
              <a:t>" /&gt;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  &lt;title&gt;display test&lt;/title&gt;</a:t>
            </a:r>
          </a:p>
          <a:p>
            <a:endParaRPr lang="en-US" altLang="ja-JP" sz="350" dirty="0" smtClean="0">
              <a:solidFill>
                <a:schemeClr val="tx1"/>
              </a:solidFill>
            </a:endParaRP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  &lt;style type="text/</a:t>
            </a:r>
            <a:r>
              <a:rPr lang="en-US" altLang="ja-JP" sz="350" dirty="0" err="1" smtClean="0">
                <a:solidFill>
                  <a:schemeClr val="tx1"/>
                </a:solidFill>
              </a:rPr>
              <a:t>css</a:t>
            </a:r>
            <a:r>
              <a:rPr lang="en-US" altLang="ja-JP" sz="350" dirty="0" smtClean="0">
                <a:solidFill>
                  <a:schemeClr val="tx1"/>
                </a:solidFill>
              </a:rPr>
              <a:t>"&gt;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body {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font-family: "Arial";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}</a:t>
            </a:r>
          </a:p>
          <a:p>
            <a:endParaRPr lang="en-US" altLang="ja-JP" sz="350" dirty="0" smtClean="0">
              <a:solidFill>
                <a:schemeClr val="tx1"/>
              </a:solidFill>
            </a:endParaRP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h1 {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margin: 1.3em;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font-size: 30pt;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padding: 1em;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background: #379;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color: #</a:t>
            </a:r>
            <a:r>
              <a:rPr lang="en-US" altLang="ja-JP" sz="350" dirty="0" err="1" smtClean="0">
                <a:solidFill>
                  <a:schemeClr val="tx1"/>
                </a:solidFill>
              </a:rPr>
              <a:t>fff</a:t>
            </a:r>
            <a:r>
              <a:rPr lang="en-US" altLang="ja-JP" sz="350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text-align: center;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-</a:t>
            </a:r>
            <a:r>
              <a:rPr lang="en-US" altLang="ja-JP" sz="350" dirty="0" err="1" smtClean="0">
                <a:solidFill>
                  <a:schemeClr val="tx1"/>
                </a:solidFill>
              </a:rPr>
              <a:t>moz</a:t>
            </a:r>
            <a:r>
              <a:rPr lang="en-US" altLang="ja-JP" sz="350" dirty="0" smtClean="0">
                <a:solidFill>
                  <a:schemeClr val="tx1"/>
                </a:solidFill>
              </a:rPr>
              <a:t>-border-radius: 8px;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}</a:t>
            </a:r>
          </a:p>
          <a:p>
            <a:endParaRPr lang="en-US" altLang="ja-JP" sz="350" dirty="0" smtClean="0">
              <a:solidFill>
                <a:schemeClr val="tx1"/>
              </a:solidFill>
            </a:endParaRP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h1 .sub {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padding: 0.3em;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background: #</a:t>
            </a:r>
            <a:r>
              <a:rPr lang="en-US" altLang="ja-JP" sz="350" dirty="0" err="1" smtClean="0">
                <a:solidFill>
                  <a:schemeClr val="tx1"/>
                </a:solidFill>
              </a:rPr>
              <a:t>fff</a:t>
            </a:r>
            <a:r>
              <a:rPr lang="en-US" altLang="ja-JP" sz="350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color: #379;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display: block;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bottom: 0;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right: 0;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font-size: 14pt;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}</a:t>
            </a:r>
          </a:p>
          <a:p>
            <a:endParaRPr lang="en-US" altLang="ja-JP" sz="350" dirty="0" smtClean="0">
              <a:solidFill>
                <a:schemeClr val="tx1"/>
              </a:solidFill>
            </a:endParaRP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#moz24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{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text-align: center;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background: #920;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color: #</a:t>
            </a:r>
            <a:r>
              <a:rPr lang="en-US" altLang="ja-JP" sz="350" dirty="0" err="1" smtClean="0">
                <a:solidFill>
                  <a:schemeClr val="tx1"/>
                </a:solidFill>
              </a:rPr>
              <a:t>fff</a:t>
            </a:r>
            <a:r>
              <a:rPr lang="en-US" altLang="ja-JP" sz="350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position: absolute;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top: 19px;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left: 19px;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width: 112px;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height: 22px;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-</a:t>
            </a:r>
            <a:r>
              <a:rPr lang="en-US" altLang="ja-JP" sz="350" dirty="0" err="1" smtClean="0">
                <a:solidFill>
                  <a:schemeClr val="tx1"/>
                </a:solidFill>
              </a:rPr>
              <a:t>moz</a:t>
            </a:r>
            <a:r>
              <a:rPr lang="en-US" altLang="ja-JP" sz="350" dirty="0" smtClean="0">
                <a:solidFill>
                  <a:schemeClr val="tx1"/>
                </a:solidFill>
              </a:rPr>
              <a:t>-border-radius: 14px;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padding: 10px;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-</a:t>
            </a:r>
            <a:r>
              <a:rPr lang="en-US" altLang="ja-JP" sz="350" dirty="0" err="1" smtClean="0">
                <a:solidFill>
                  <a:schemeClr val="tx1"/>
                </a:solidFill>
              </a:rPr>
              <a:t>moz</a:t>
            </a:r>
            <a:r>
              <a:rPr lang="en-US" altLang="ja-JP" sz="350" dirty="0" smtClean="0">
                <a:solidFill>
                  <a:schemeClr val="tx1"/>
                </a:solidFill>
              </a:rPr>
              <a:t>-opacity: 0.8;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z-index: 2;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}</a:t>
            </a:r>
          </a:p>
          <a:p>
            <a:endParaRPr lang="en-US" altLang="ja-JP" sz="350" dirty="0" smtClean="0">
              <a:solidFill>
                <a:schemeClr val="tx1"/>
              </a:solidFill>
            </a:endParaRP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#moz24s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{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text-align: center;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background: #650;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color: #</a:t>
            </a:r>
            <a:r>
              <a:rPr lang="en-US" altLang="ja-JP" sz="350" dirty="0" err="1" smtClean="0">
                <a:solidFill>
                  <a:schemeClr val="tx1"/>
                </a:solidFill>
              </a:rPr>
              <a:t>fff</a:t>
            </a:r>
            <a:r>
              <a:rPr lang="en-US" altLang="ja-JP" sz="350" dirty="0" smtClean="0">
                <a:solidFill>
                  <a:schemeClr val="tx1"/>
                </a:solidFill>
              </a:rPr>
              <a:t>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position: absolute;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top: 44px;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left: 44px;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width: 182px;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height: 22px;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-</a:t>
            </a:r>
            <a:r>
              <a:rPr lang="en-US" altLang="ja-JP" sz="350" dirty="0" err="1" smtClean="0">
                <a:solidFill>
                  <a:schemeClr val="tx1"/>
                </a:solidFill>
              </a:rPr>
              <a:t>moz</a:t>
            </a:r>
            <a:r>
              <a:rPr lang="en-US" altLang="ja-JP" sz="350" dirty="0" smtClean="0">
                <a:solidFill>
                  <a:schemeClr val="tx1"/>
                </a:solidFill>
              </a:rPr>
              <a:t>-border-radius: 14px;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padding: 10px;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-</a:t>
            </a:r>
            <a:r>
              <a:rPr lang="en-US" altLang="ja-JP" sz="350" dirty="0" err="1" smtClean="0">
                <a:solidFill>
                  <a:schemeClr val="tx1"/>
                </a:solidFill>
              </a:rPr>
              <a:t>moz</a:t>
            </a:r>
            <a:r>
              <a:rPr lang="en-US" altLang="ja-JP" sz="350" dirty="0" smtClean="0">
                <a:solidFill>
                  <a:schemeClr val="tx1"/>
                </a:solidFill>
              </a:rPr>
              <a:t>-opacity: 0.5;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z-index: 1;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}</a:t>
            </a:r>
          </a:p>
          <a:p>
            <a:endParaRPr lang="en-US" altLang="ja-JP" sz="350" dirty="0" smtClean="0">
              <a:solidFill>
                <a:schemeClr val="tx1"/>
              </a:solidFill>
            </a:endParaRPr>
          </a:p>
          <a:p>
            <a:endParaRPr lang="en-US" altLang="ja-JP" sz="350" dirty="0" smtClean="0">
              <a:solidFill>
                <a:schemeClr val="tx1"/>
              </a:solidFill>
            </a:endParaRPr>
          </a:p>
          <a:p>
            <a:endParaRPr lang="en-US" altLang="ja-JP" sz="350" dirty="0" smtClean="0">
              <a:solidFill>
                <a:schemeClr val="tx1"/>
              </a:solidFill>
            </a:endParaRPr>
          </a:p>
          <a:p>
            <a:r>
              <a:rPr lang="en-US" altLang="ja-JP" sz="350" dirty="0" err="1" smtClean="0">
                <a:solidFill>
                  <a:schemeClr val="tx1"/>
                </a:solidFill>
              </a:rPr>
              <a:t>em</a:t>
            </a:r>
            <a:r>
              <a:rPr lang="en-US" altLang="ja-JP" sz="350" dirty="0" smtClean="0">
                <a:solidFill>
                  <a:schemeClr val="tx1"/>
                </a:solidFill>
              </a:rPr>
              <a:t> {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font-style: normal;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color: #f00;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}</a:t>
            </a:r>
          </a:p>
          <a:p>
            <a:endParaRPr lang="en-US" altLang="ja-JP" sz="350" dirty="0" smtClean="0">
              <a:solidFill>
                <a:schemeClr val="tx1"/>
              </a:solidFill>
            </a:endParaRPr>
          </a:p>
          <a:p>
            <a:endParaRPr lang="en-US" altLang="ja-JP" sz="350" dirty="0" smtClean="0">
              <a:solidFill>
                <a:schemeClr val="tx1"/>
              </a:solidFill>
            </a:endParaRPr>
          </a:p>
          <a:p>
            <a:endParaRPr lang="en-US" altLang="ja-JP" sz="350" dirty="0" smtClean="0">
              <a:solidFill>
                <a:schemeClr val="tx1"/>
              </a:solidFill>
            </a:endParaRP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  &lt;/style&gt;</a:t>
            </a:r>
          </a:p>
          <a:p>
            <a:endParaRPr lang="en-US" altLang="ja-JP" sz="350" dirty="0" smtClean="0">
              <a:solidFill>
                <a:schemeClr val="tx1"/>
              </a:solidFill>
            </a:endParaRP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&lt;/head&gt;</a:t>
            </a:r>
          </a:p>
          <a:p>
            <a:endParaRPr lang="en-US" altLang="ja-JP" sz="350" dirty="0" smtClean="0">
              <a:solidFill>
                <a:schemeClr val="tx1"/>
              </a:solidFill>
            </a:endParaRP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&lt;body&gt;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  &lt;h1&gt;Welcome to Mozilla24!&lt;span class="sub"&gt;by Shibuya&lt;</a:t>
            </a:r>
            <a:r>
              <a:rPr lang="en-US" altLang="ja-JP" sz="350" dirty="0" err="1" smtClean="0">
                <a:solidFill>
                  <a:schemeClr val="tx1"/>
                </a:solidFill>
              </a:rPr>
              <a:t>em</a:t>
            </a:r>
            <a:r>
              <a:rPr lang="en-US" altLang="ja-JP" sz="350" dirty="0" smtClean="0">
                <a:solidFill>
                  <a:schemeClr val="tx1"/>
                </a:solidFill>
              </a:rPr>
              <a:t>&gt;.js&lt;/</a:t>
            </a:r>
            <a:r>
              <a:rPr lang="en-US" altLang="ja-JP" sz="350" dirty="0" err="1" smtClean="0">
                <a:solidFill>
                  <a:schemeClr val="tx1"/>
                </a:solidFill>
              </a:rPr>
              <a:t>em</a:t>
            </a:r>
            <a:r>
              <a:rPr lang="en-US" altLang="ja-JP" sz="350" dirty="0" smtClean="0">
                <a:solidFill>
                  <a:schemeClr val="tx1"/>
                </a:solidFill>
              </a:rPr>
              <a:t>&gt;&lt;/span&gt;&lt;/h1&gt;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  &lt;div id="moz24"&gt;Mozilla Japan&lt;/div&gt;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  &lt;div id="moz24s"&gt;World Continuous Event&lt;/div&gt;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  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  &lt;/body&gt;</a:t>
            </a:r>
          </a:p>
          <a:p>
            <a:r>
              <a:rPr lang="en-US" altLang="ja-JP" sz="350" dirty="0" smtClean="0">
                <a:solidFill>
                  <a:schemeClr val="tx1"/>
                </a:solidFill>
              </a:rPr>
              <a:t>&lt;/html&gt;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43504" y="557214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sample.html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グループ化 49"/>
          <p:cNvGrpSpPr/>
          <p:nvPr/>
        </p:nvGrpSpPr>
        <p:grpSpPr>
          <a:xfrm>
            <a:off x="2050667" y="1979604"/>
            <a:ext cx="5042666" cy="2592404"/>
            <a:chOff x="3354379" y="1979604"/>
            <a:chExt cx="2365375" cy="1216025"/>
          </a:xfrm>
        </p:grpSpPr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3354379" y="1982779"/>
              <a:ext cx="142875" cy="177800"/>
            </a:xfrm>
            <a:custGeom>
              <a:avLst/>
              <a:gdLst/>
              <a:ahLst/>
              <a:cxnLst>
                <a:cxn ang="0">
                  <a:pos x="90" y="112"/>
                </a:cxn>
                <a:cxn ang="0">
                  <a:pos x="0" y="112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12" y="106"/>
                </a:cxn>
                <a:cxn ang="0">
                  <a:pos x="12" y="106"/>
                </a:cxn>
                <a:cxn ang="0">
                  <a:pos x="22" y="106"/>
                </a:cxn>
                <a:cxn ang="0">
                  <a:pos x="22" y="106"/>
                </a:cxn>
                <a:cxn ang="0">
                  <a:pos x="28" y="102"/>
                </a:cxn>
                <a:cxn ang="0">
                  <a:pos x="28" y="102"/>
                </a:cxn>
                <a:cxn ang="0">
                  <a:pos x="30" y="100"/>
                </a:cxn>
                <a:cxn ang="0">
                  <a:pos x="30" y="98"/>
                </a:cxn>
                <a:cxn ang="0">
                  <a:pos x="30" y="16"/>
                </a:cxn>
                <a:cxn ang="0">
                  <a:pos x="30" y="16"/>
                </a:cxn>
                <a:cxn ang="0">
                  <a:pos x="28" y="12"/>
                </a:cxn>
                <a:cxn ang="0">
                  <a:pos x="28" y="12"/>
                </a:cxn>
                <a:cxn ang="0">
                  <a:pos x="22" y="10"/>
                </a:cxn>
                <a:cxn ang="0">
                  <a:pos x="22" y="10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90" y="0"/>
                </a:cxn>
                <a:cxn ang="0">
                  <a:pos x="90" y="6"/>
                </a:cxn>
                <a:cxn ang="0">
                  <a:pos x="90" y="6"/>
                </a:cxn>
                <a:cxn ang="0">
                  <a:pos x="80" y="8"/>
                </a:cxn>
                <a:cxn ang="0">
                  <a:pos x="80" y="8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4" y="10"/>
                </a:cxn>
                <a:cxn ang="0">
                  <a:pos x="62" y="12"/>
                </a:cxn>
                <a:cxn ang="0">
                  <a:pos x="62" y="12"/>
                </a:cxn>
                <a:cxn ang="0">
                  <a:pos x="60" y="16"/>
                </a:cxn>
                <a:cxn ang="0">
                  <a:pos x="60" y="96"/>
                </a:cxn>
                <a:cxn ang="0">
                  <a:pos x="60" y="96"/>
                </a:cxn>
                <a:cxn ang="0">
                  <a:pos x="62" y="102"/>
                </a:cxn>
                <a:cxn ang="0">
                  <a:pos x="62" y="102"/>
                </a:cxn>
                <a:cxn ang="0">
                  <a:pos x="68" y="104"/>
                </a:cxn>
                <a:cxn ang="0">
                  <a:pos x="68" y="104"/>
                </a:cxn>
                <a:cxn ang="0">
                  <a:pos x="78" y="106"/>
                </a:cxn>
                <a:cxn ang="0">
                  <a:pos x="78" y="106"/>
                </a:cxn>
                <a:cxn ang="0">
                  <a:pos x="90" y="106"/>
                </a:cxn>
                <a:cxn ang="0">
                  <a:pos x="90" y="112"/>
                </a:cxn>
                <a:cxn ang="0">
                  <a:pos x="90" y="112"/>
                </a:cxn>
              </a:cxnLst>
              <a:rect l="0" t="0" r="r" b="b"/>
              <a:pathLst>
                <a:path w="90" h="112">
                  <a:moveTo>
                    <a:pt x="90" y="112"/>
                  </a:moveTo>
                  <a:lnTo>
                    <a:pt x="0" y="11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0"/>
                  </a:lnTo>
                  <a:lnTo>
                    <a:pt x="30" y="98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6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8" y="104"/>
                  </a:lnTo>
                  <a:lnTo>
                    <a:pt x="68" y="104"/>
                  </a:lnTo>
                  <a:lnTo>
                    <a:pt x="78" y="106"/>
                  </a:lnTo>
                  <a:lnTo>
                    <a:pt x="78" y="106"/>
                  </a:lnTo>
                  <a:lnTo>
                    <a:pt x="90" y="106"/>
                  </a:lnTo>
                  <a:lnTo>
                    <a:pt x="90" y="112"/>
                  </a:lnTo>
                  <a:lnTo>
                    <a:pt x="90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3522654" y="2049454"/>
              <a:ext cx="307975" cy="111125"/>
            </a:xfrm>
            <a:custGeom>
              <a:avLst/>
              <a:gdLst/>
              <a:ahLst/>
              <a:cxnLst>
                <a:cxn ang="0">
                  <a:pos x="194" y="4"/>
                </a:cxn>
                <a:cxn ang="0">
                  <a:pos x="194" y="4"/>
                </a:cxn>
                <a:cxn ang="0">
                  <a:pos x="184" y="4"/>
                </a:cxn>
                <a:cxn ang="0">
                  <a:pos x="184" y="4"/>
                </a:cxn>
                <a:cxn ang="0">
                  <a:pos x="174" y="6"/>
                </a:cxn>
                <a:cxn ang="0">
                  <a:pos x="174" y="6"/>
                </a:cxn>
                <a:cxn ang="0">
                  <a:pos x="170" y="8"/>
                </a:cxn>
                <a:cxn ang="0">
                  <a:pos x="168" y="10"/>
                </a:cxn>
                <a:cxn ang="0">
                  <a:pos x="168" y="10"/>
                </a:cxn>
                <a:cxn ang="0">
                  <a:pos x="166" y="20"/>
                </a:cxn>
                <a:cxn ang="0">
                  <a:pos x="166" y="70"/>
                </a:cxn>
                <a:cxn ang="0">
                  <a:pos x="154" y="70"/>
                </a:cxn>
                <a:cxn ang="0">
                  <a:pos x="44" y="14"/>
                </a:cxn>
                <a:cxn ang="0">
                  <a:pos x="44" y="48"/>
                </a:cxn>
                <a:cxn ang="0">
                  <a:pos x="44" y="48"/>
                </a:cxn>
                <a:cxn ang="0">
                  <a:pos x="46" y="54"/>
                </a:cxn>
                <a:cxn ang="0">
                  <a:pos x="46" y="58"/>
                </a:cxn>
                <a:cxn ang="0">
                  <a:pos x="46" y="58"/>
                </a:cxn>
                <a:cxn ang="0">
                  <a:pos x="50" y="60"/>
                </a:cxn>
                <a:cxn ang="0">
                  <a:pos x="52" y="62"/>
                </a:cxn>
                <a:cxn ang="0">
                  <a:pos x="52" y="62"/>
                </a:cxn>
                <a:cxn ang="0">
                  <a:pos x="64" y="64"/>
                </a:cxn>
                <a:cxn ang="0">
                  <a:pos x="64" y="64"/>
                </a:cxn>
                <a:cxn ang="0">
                  <a:pos x="78" y="66"/>
                </a:cxn>
                <a:cxn ang="0">
                  <a:pos x="78" y="68"/>
                </a:cxn>
                <a:cxn ang="0">
                  <a:pos x="2" y="68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14" y="64"/>
                </a:cxn>
                <a:cxn ang="0">
                  <a:pos x="14" y="64"/>
                </a:cxn>
                <a:cxn ang="0">
                  <a:pos x="24" y="64"/>
                </a:cxn>
                <a:cxn ang="0">
                  <a:pos x="24" y="64"/>
                </a:cxn>
                <a:cxn ang="0">
                  <a:pos x="28" y="62"/>
                </a:cxn>
                <a:cxn ang="0">
                  <a:pos x="30" y="58"/>
                </a:cxn>
                <a:cxn ang="0">
                  <a:pos x="30" y="58"/>
                </a:cxn>
                <a:cxn ang="0">
                  <a:pos x="32" y="50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30" y="12"/>
                </a:cxn>
                <a:cxn ang="0">
                  <a:pos x="30" y="12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52" y="0"/>
                </a:cxn>
                <a:cxn ang="0">
                  <a:pos x="152" y="52"/>
                </a:cxn>
                <a:cxn ang="0">
                  <a:pos x="152" y="20"/>
                </a:cxn>
                <a:cxn ang="0">
                  <a:pos x="152" y="20"/>
                </a:cxn>
                <a:cxn ang="0">
                  <a:pos x="152" y="14"/>
                </a:cxn>
                <a:cxn ang="0">
                  <a:pos x="150" y="10"/>
                </a:cxn>
                <a:cxn ang="0">
                  <a:pos x="150" y="10"/>
                </a:cxn>
                <a:cxn ang="0">
                  <a:pos x="148" y="8"/>
                </a:cxn>
                <a:cxn ang="0">
                  <a:pos x="146" y="6"/>
                </a:cxn>
                <a:cxn ang="0">
                  <a:pos x="146" y="6"/>
                </a:cxn>
                <a:cxn ang="0">
                  <a:pos x="134" y="4"/>
                </a:cxn>
                <a:cxn ang="0">
                  <a:pos x="134" y="4"/>
                </a:cxn>
                <a:cxn ang="0">
                  <a:pos x="120" y="4"/>
                </a:cxn>
                <a:cxn ang="0">
                  <a:pos x="120" y="0"/>
                </a:cxn>
                <a:cxn ang="0">
                  <a:pos x="194" y="0"/>
                </a:cxn>
                <a:cxn ang="0">
                  <a:pos x="194" y="4"/>
                </a:cxn>
                <a:cxn ang="0">
                  <a:pos x="194" y="4"/>
                </a:cxn>
              </a:cxnLst>
              <a:rect l="0" t="0" r="r" b="b"/>
              <a:pathLst>
                <a:path w="194" h="70">
                  <a:moveTo>
                    <a:pt x="194" y="4"/>
                  </a:moveTo>
                  <a:lnTo>
                    <a:pt x="194" y="4"/>
                  </a:lnTo>
                  <a:lnTo>
                    <a:pt x="184" y="4"/>
                  </a:lnTo>
                  <a:lnTo>
                    <a:pt x="184" y="4"/>
                  </a:lnTo>
                  <a:lnTo>
                    <a:pt x="174" y="6"/>
                  </a:lnTo>
                  <a:lnTo>
                    <a:pt x="174" y="6"/>
                  </a:lnTo>
                  <a:lnTo>
                    <a:pt x="170" y="8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66" y="20"/>
                  </a:lnTo>
                  <a:lnTo>
                    <a:pt x="166" y="70"/>
                  </a:lnTo>
                  <a:lnTo>
                    <a:pt x="154" y="70"/>
                  </a:lnTo>
                  <a:lnTo>
                    <a:pt x="44" y="14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6" y="54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50" y="60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78" y="66"/>
                  </a:lnTo>
                  <a:lnTo>
                    <a:pt x="78" y="68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8" y="62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32" y="5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52" y="0"/>
                  </a:lnTo>
                  <a:lnTo>
                    <a:pt x="152" y="52"/>
                  </a:lnTo>
                  <a:lnTo>
                    <a:pt x="152" y="20"/>
                  </a:lnTo>
                  <a:lnTo>
                    <a:pt x="152" y="20"/>
                  </a:lnTo>
                  <a:lnTo>
                    <a:pt x="152" y="14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48" y="8"/>
                  </a:lnTo>
                  <a:lnTo>
                    <a:pt x="146" y="6"/>
                  </a:lnTo>
                  <a:lnTo>
                    <a:pt x="146" y="6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20" y="4"/>
                  </a:lnTo>
                  <a:lnTo>
                    <a:pt x="120" y="0"/>
                  </a:lnTo>
                  <a:lnTo>
                    <a:pt x="194" y="0"/>
                  </a:lnTo>
                  <a:lnTo>
                    <a:pt x="194" y="4"/>
                  </a:lnTo>
                  <a:lnTo>
                    <a:pt x="19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3843329" y="1979604"/>
              <a:ext cx="161925" cy="184150"/>
            </a:xfrm>
            <a:custGeom>
              <a:avLst/>
              <a:gdLst/>
              <a:ahLst/>
              <a:cxnLst>
                <a:cxn ang="0">
                  <a:pos x="92" y="64"/>
                </a:cxn>
                <a:cxn ang="0">
                  <a:pos x="100" y="72"/>
                </a:cxn>
                <a:cxn ang="0">
                  <a:pos x="102" y="82"/>
                </a:cxn>
                <a:cxn ang="0">
                  <a:pos x="102" y="90"/>
                </a:cxn>
                <a:cxn ang="0">
                  <a:pos x="94" y="102"/>
                </a:cxn>
                <a:cxn ang="0">
                  <a:pos x="88" y="108"/>
                </a:cxn>
                <a:cxn ang="0">
                  <a:pos x="72" y="114"/>
                </a:cxn>
                <a:cxn ang="0">
                  <a:pos x="52" y="116"/>
                </a:cxn>
                <a:cxn ang="0">
                  <a:pos x="32" y="114"/>
                </a:cxn>
                <a:cxn ang="0">
                  <a:pos x="14" y="108"/>
                </a:cxn>
                <a:cxn ang="0">
                  <a:pos x="2" y="114"/>
                </a:cxn>
                <a:cxn ang="0">
                  <a:pos x="8" y="76"/>
                </a:cxn>
                <a:cxn ang="0">
                  <a:pos x="14" y="88"/>
                </a:cxn>
                <a:cxn ang="0">
                  <a:pos x="24" y="100"/>
                </a:cxn>
                <a:cxn ang="0">
                  <a:pos x="30" y="104"/>
                </a:cxn>
                <a:cxn ang="0">
                  <a:pos x="36" y="106"/>
                </a:cxn>
                <a:cxn ang="0">
                  <a:pos x="54" y="110"/>
                </a:cxn>
                <a:cxn ang="0">
                  <a:pos x="66" y="108"/>
                </a:cxn>
                <a:cxn ang="0">
                  <a:pos x="74" y="104"/>
                </a:cxn>
                <a:cxn ang="0">
                  <a:pos x="80" y="98"/>
                </a:cxn>
                <a:cxn ang="0">
                  <a:pos x="82" y="90"/>
                </a:cxn>
                <a:cxn ang="0">
                  <a:pos x="80" y="84"/>
                </a:cxn>
                <a:cxn ang="0">
                  <a:pos x="76" y="78"/>
                </a:cxn>
                <a:cxn ang="0">
                  <a:pos x="62" y="70"/>
                </a:cxn>
                <a:cxn ang="0">
                  <a:pos x="46" y="64"/>
                </a:cxn>
                <a:cxn ang="0">
                  <a:pos x="30" y="60"/>
                </a:cxn>
                <a:cxn ang="0">
                  <a:pos x="20" y="54"/>
                </a:cxn>
                <a:cxn ang="0">
                  <a:pos x="12" y="48"/>
                </a:cxn>
                <a:cxn ang="0">
                  <a:pos x="4" y="30"/>
                </a:cxn>
                <a:cxn ang="0">
                  <a:pos x="6" y="24"/>
                </a:cxn>
                <a:cxn ang="0">
                  <a:pos x="8" y="18"/>
                </a:cxn>
                <a:cxn ang="0">
                  <a:pos x="18" y="10"/>
                </a:cxn>
                <a:cxn ang="0">
                  <a:pos x="24" y="6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8" y="2"/>
                </a:cxn>
                <a:cxn ang="0">
                  <a:pos x="82" y="8"/>
                </a:cxn>
                <a:cxn ang="0">
                  <a:pos x="94" y="4"/>
                </a:cxn>
                <a:cxn ang="0">
                  <a:pos x="88" y="40"/>
                </a:cxn>
                <a:cxn ang="0">
                  <a:pos x="82" y="28"/>
                </a:cxn>
                <a:cxn ang="0">
                  <a:pos x="74" y="18"/>
                </a:cxn>
                <a:cxn ang="0">
                  <a:pos x="70" y="14"/>
                </a:cxn>
                <a:cxn ang="0">
                  <a:pos x="64" y="10"/>
                </a:cxn>
                <a:cxn ang="0">
                  <a:pos x="48" y="8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4" y="24"/>
                </a:cxn>
                <a:cxn ang="0">
                  <a:pos x="26" y="30"/>
                </a:cxn>
                <a:cxn ang="0">
                  <a:pos x="28" y="36"/>
                </a:cxn>
                <a:cxn ang="0">
                  <a:pos x="42" y="44"/>
                </a:cxn>
                <a:cxn ang="0">
                  <a:pos x="56" y="48"/>
                </a:cxn>
                <a:cxn ang="0">
                  <a:pos x="70" y="52"/>
                </a:cxn>
                <a:cxn ang="0">
                  <a:pos x="82" y="58"/>
                </a:cxn>
                <a:cxn ang="0">
                  <a:pos x="92" y="64"/>
                </a:cxn>
              </a:cxnLst>
              <a:rect l="0" t="0" r="r" b="b"/>
              <a:pathLst>
                <a:path w="102" h="116">
                  <a:moveTo>
                    <a:pt x="92" y="64"/>
                  </a:moveTo>
                  <a:lnTo>
                    <a:pt x="92" y="64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2" y="76"/>
                  </a:lnTo>
                  <a:lnTo>
                    <a:pt x="102" y="82"/>
                  </a:lnTo>
                  <a:lnTo>
                    <a:pt x="102" y="82"/>
                  </a:lnTo>
                  <a:lnTo>
                    <a:pt x="102" y="90"/>
                  </a:lnTo>
                  <a:lnTo>
                    <a:pt x="98" y="96"/>
                  </a:lnTo>
                  <a:lnTo>
                    <a:pt x="94" y="102"/>
                  </a:lnTo>
                  <a:lnTo>
                    <a:pt x="88" y="108"/>
                  </a:lnTo>
                  <a:lnTo>
                    <a:pt x="88" y="108"/>
                  </a:lnTo>
                  <a:lnTo>
                    <a:pt x="80" y="112"/>
                  </a:lnTo>
                  <a:lnTo>
                    <a:pt x="72" y="114"/>
                  </a:lnTo>
                  <a:lnTo>
                    <a:pt x="62" y="116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14" y="108"/>
                  </a:lnTo>
                  <a:lnTo>
                    <a:pt x="10" y="114"/>
                  </a:lnTo>
                  <a:lnTo>
                    <a:pt x="2" y="114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8" y="76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6" y="106"/>
                  </a:lnTo>
                  <a:lnTo>
                    <a:pt x="36" y="106"/>
                  </a:lnTo>
                  <a:lnTo>
                    <a:pt x="44" y="108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74" y="104"/>
                  </a:lnTo>
                  <a:lnTo>
                    <a:pt x="74" y="104"/>
                  </a:lnTo>
                  <a:lnTo>
                    <a:pt x="80" y="98"/>
                  </a:lnTo>
                  <a:lnTo>
                    <a:pt x="80" y="98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80" y="84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0" y="7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0" y="54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6" y="4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6" y="24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8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94" y="4"/>
                  </a:lnTo>
                  <a:lnTo>
                    <a:pt x="96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0" y="14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6" y="1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3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4" y="40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92" y="64"/>
                  </a:lnTo>
                  <a:lnTo>
                    <a:pt x="92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4030654" y="1985954"/>
              <a:ext cx="107950" cy="174625"/>
            </a:xfrm>
            <a:custGeom>
              <a:avLst/>
              <a:gdLst/>
              <a:ahLst/>
              <a:cxnLst>
                <a:cxn ang="0">
                  <a:pos x="68" y="110"/>
                </a:cxn>
                <a:cxn ang="0">
                  <a:pos x="0" y="110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8" y="104"/>
                </a:cxn>
                <a:cxn ang="0">
                  <a:pos x="8" y="104"/>
                </a:cxn>
                <a:cxn ang="0">
                  <a:pos x="16" y="104"/>
                </a:cxn>
                <a:cxn ang="0">
                  <a:pos x="16" y="104"/>
                </a:cxn>
                <a:cxn ang="0">
                  <a:pos x="22" y="100"/>
                </a:cxn>
                <a:cxn ang="0">
                  <a:pos x="22" y="100"/>
                </a:cxn>
                <a:cxn ang="0">
                  <a:pos x="22" y="96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22" y="10"/>
                </a:cxn>
                <a:cxn ang="0">
                  <a:pos x="22" y="10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68" y="0"/>
                </a:cxn>
                <a:cxn ang="0">
                  <a:pos x="68" y="4"/>
                </a:cxn>
                <a:cxn ang="0">
                  <a:pos x="68" y="4"/>
                </a:cxn>
                <a:cxn ang="0">
                  <a:pos x="60" y="6"/>
                </a:cxn>
                <a:cxn ang="0">
                  <a:pos x="60" y="6"/>
                </a:cxn>
                <a:cxn ang="0">
                  <a:pos x="52" y="6"/>
                </a:cxn>
                <a:cxn ang="0">
                  <a:pos x="52" y="6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46" y="14"/>
                </a:cxn>
                <a:cxn ang="0">
                  <a:pos x="46" y="94"/>
                </a:cxn>
                <a:cxn ang="0">
                  <a:pos x="46" y="94"/>
                </a:cxn>
                <a:cxn ang="0">
                  <a:pos x="46" y="100"/>
                </a:cxn>
                <a:cxn ang="0">
                  <a:pos x="46" y="100"/>
                </a:cxn>
                <a:cxn ang="0">
                  <a:pos x="52" y="102"/>
                </a:cxn>
                <a:cxn ang="0">
                  <a:pos x="52" y="102"/>
                </a:cxn>
                <a:cxn ang="0">
                  <a:pos x="58" y="104"/>
                </a:cxn>
                <a:cxn ang="0">
                  <a:pos x="58" y="104"/>
                </a:cxn>
                <a:cxn ang="0">
                  <a:pos x="68" y="104"/>
                </a:cxn>
                <a:cxn ang="0">
                  <a:pos x="68" y="110"/>
                </a:cxn>
                <a:cxn ang="0">
                  <a:pos x="68" y="110"/>
                </a:cxn>
              </a:cxnLst>
              <a:rect l="0" t="0" r="r" b="b"/>
              <a:pathLst>
                <a:path w="68" h="110">
                  <a:moveTo>
                    <a:pt x="68" y="110"/>
                  </a:moveTo>
                  <a:lnTo>
                    <a:pt x="0" y="110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2" y="96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8" y="104"/>
                  </a:lnTo>
                  <a:lnTo>
                    <a:pt x="58" y="104"/>
                  </a:lnTo>
                  <a:lnTo>
                    <a:pt x="68" y="104"/>
                  </a:lnTo>
                  <a:lnTo>
                    <a:pt x="68" y="110"/>
                  </a:lnTo>
                  <a:lnTo>
                    <a:pt x="68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3" name="Freeform 9"/>
            <p:cNvSpPr>
              <a:spLocks noEditPoints="1"/>
            </p:cNvSpPr>
            <p:nvPr/>
          </p:nvSpPr>
          <p:spPr bwMode="auto">
            <a:xfrm>
              <a:off x="4167179" y="1985954"/>
              <a:ext cx="225425" cy="174625"/>
            </a:xfrm>
            <a:custGeom>
              <a:avLst/>
              <a:gdLst/>
              <a:ahLst/>
              <a:cxnLst>
                <a:cxn ang="0">
                  <a:pos x="142" y="56"/>
                </a:cxn>
                <a:cxn ang="0">
                  <a:pos x="134" y="80"/>
                </a:cxn>
                <a:cxn ang="0">
                  <a:pos x="126" y="90"/>
                </a:cxn>
                <a:cxn ang="0">
                  <a:pos x="116" y="98"/>
                </a:cxn>
                <a:cxn ang="0">
                  <a:pos x="90" y="106"/>
                </a:cxn>
                <a:cxn ang="0">
                  <a:pos x="76" y="110"/>
                </a:cxn>
                <a:cxn ang="0">
                  <a:pos x="0" y="110"/>
                </a:cxn>
                <a:cxn ang="0">
                  <a:pos x="0" y="104"/>
                </a:cxn>
                <a:cxn ang="0">
                  <a:pos x="8" y="104"/>
                </a:cxn>
                <a:cxn ang="0">
                  <a:pos x="14" y="104"/>
                </a:cxn>
                <a:cxn ang="0">
                  <a:pos x="18" y="100"/>
                </a:cxn>
                <a:cxn ang="0">
                  <a:pos x="20" y="16"/>
                </a:cxn>
                <a:cxn ang="0">
                  <a:pos x="18" y="10"/>
                </a:cxn>
                <a:cxn ang="0">
                  <a:pos x="14" y="6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66" y="0"/>
                </a:cxn>
                <a:cxn ang="0">
                  <a:pos x="78" y="0"/>
                </a:cxn>
                <a:cxn ang="0">
                  <a:pos x="92" y="2"/>
                </a:cxn>
                <a:cxn ang="0">
                  <a:pos x="114" y="10"/>
                </a:cxn>
                <a:cxn ang="0">
                  <a:pos x="126" y="18"/>
                </a:cxn>
                <a:cxn ang="0">
                  <a:pos x="134" y="28"/>
                </a:cxn>
                <a:cxn ang="0">
                  <a:pos x="142" y="56"/>
                </a:cxn>
                <a:cxn ang="0">
                  <a:pos x="116" y="56"/>
                </a:cxn>
                <a:cxn ang="0">
                  <a:pos x="116" y="44"/>
                </a:cxn>
                <a:cxn ang="0">
                  <a:pos x="112" y="34"/>
                </a:cxn>
                <a:cxn ang="0">
                  <a:pos x="102" y="20"/>
                </a:cxn>
                <a:cxn ang="0">
                  <a:pos x="94" y="14"/>
                </a:cxn>
                <a:cxn ang="0">
                  <a:pos x="84" y="10"/>
                </a:cxn>
                <a:cxn ang="0">
                  <a:pos x="60" y="6"/>
                </a:cxn>
                <a:cxn ang="0">
                  <a:pos x="50" y="6"/>
                </a:cxn>
                <a:cxn ang="0">
                  <a:pos x="42" y="6"/>
                </a:cxn>
                <a:cxn ang="0">
                  <a:pos x="42" y="92"/>
                </a:cxn>
                <a:cxn ang="0">
                  <a:pos x="48" y="102"/>
                </a:cxn>
                <a:cxn ang="0">
                  <a:pos x="54" y="104"/>
                </a:cxn>
                <a:cxn ang="0">
                  <a:pos x="64" y="104"/>
                </a:cxn>
                <a:cxn ang="0">
                  <a:pos x="88" y="100"/>
                </a:cxn>
                <a:cxn ang="0">
                  <a:pos x="98" y="96"/>
                </a:cxn>
                <a:cxn ang="0">
                  <a:pos x="104" y="90"/>
                </a:cxn>
                <a:cxn ang="0">
                  <a:pos x="114" y="76"/>
                </a:cxn>
                <a:cxn ang="0">
                  <a:pos x="116" y="66"/>
                </a:cxn>
                <a:cxn ang="0">
                  <a:pos x="116" y="56"/>
                </a:cxn>
              </a:cxnLst>
              <a:rect l="0" t="0" r="r" b="b"/>
              <a:pathLst>
                <a:path w="142" h="110">
                  <a:moveTo>
                    <a:pt x="142" y="56"/>
                  </a:moveTo>
                  <a:lnTo>
                    <a:pt x="142" y="56"/>
                  </a:lnTo>
                  <a:lnTo>
                    <a:pt x="140" y="68"/>
                  </a:lnTo>
                  <a:lnTo>
                    <a:pt x="134" y="80"/>
                  </a:lnTo>
                  <a:lnTo>
                    <a:pt x="134" y="80"/>
                  </a:lnTo>
                  <a:lnTo>
                    <a:pt x="126" y="90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04" y="102"/>
                  </a:lnTo>
                  <a:lnTo>
                    <a:pt x="90" y="106"/>
                  </a:lnTo>
                  <a:lnTo>
                    <a:pt x="90" y="106"/>
                  </a:lnTo>
                  <a:lnTo>
                    <a:pt x="76" y="110"/>
                  </a:lnTo>
                  <a:lnTo>
                    <a:pt x="62" y="110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8" y="100"/>
                  </a:lnTo>
                  <a:lnTo>
                    <a:pt x="18" y="100"/>
                  </a:lnTo>
                  <a:lnTo>
                    <a:pt x="20" y="9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104" y="6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26" y="18"/>
                  </a:lnTo>
                  <a:lnTo>
                    <a:pt x="134" y="28"/>
                  </a:lnTo>
                  <a:lnTo>
                    <a:pt x="134" y="28"/>
                  </a:lnTo>
                  <a:lnTo>
                    <a:pt x="140" y="42"/>
                  </a:lnTo>
                  <a:lnTo>
                    <a:pt x="142" y="56"/>
                  </a:lnTo>
                  <a:lnTo>
                    <a:pt x="142" y="56"/>
                  </a:lnTo>
                  <a:close/>
                  <a:moveTo>
                    <a:pt x="116" y="56"/>
                  </a:moveTo>
                  <a:lnTo>
                    <a:pt x="116" y="56"/>
                  </a:lnTo>
                  <a:lnTo>
                    <a:pt x="116" y="44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08" y="26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94" y="14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2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42" y="6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44" y="98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54" y="104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78" y="102"/>
                  </a:lnTo>
                  <a:lnTo>
                    <a:pt x="88" y="100"/>
                  </a:lnTo>
                  <a:lnTo>
                    <a:pt x="88" y="100"/>
                  </a:lnTo>
                  <a:lnTo>
                    <a:pt x="98" y="96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10" y="84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6" y="66"/>
                  </a:lnTo>
                  <a:lnTo>
                    <a:pt x="116" y="56"/>
                  </a:lnTo>
                  <a:lnTo>
                    <a:pt x="116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421179" y="1985954"/>
              <a:ext cx="200025" cy="174625"/>
            </a:xfrm>
            <a:custGeom>
              <a:avLst/>
              <a:gdLst/>
              <a:ahLst/>
              <a:cxnLst>
                <a:cxn ang="0">
                  <a:pos x="122" y="110"/>
                </a:cxn>
                <a:cxn ang="0">
                  <a:pos x="0" y="104"/>
                </a:cxn>
                <a:cxn ang="0">
                  <a:pos x="8" y="104"/>
                </a:cxn>
                <a:cxn ang="0">
                  <a:pos x="14" y="102"/>
                </a:cxn>
                <a:cxn ang="0">
                  <a:pos x="20" y="100"/>
                </a:cxn>
                <a:cxn ang="0">
                  <a:pos x="20" y="96"/>
                </a:cxn>
                <a:cxn ang="0">
                  <a:pos x="20" y="16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114" y="26"/>
                </a:cxn>
                <a:cxn ang="0">
                  <a:pos x="106" y="26"/>
                </a:cxn>
                <a:cxn ang="0">
                  <a:pos x="98" y="14"/>
                </a:cxn>
                <a:cxn ang="0">
                  <a:pos x="90" y="8"/>
                </a:cxn>
                <a:cxn ang="0">
                  <a:pos x="84" y="6"/>
                </a:cxn>
                <a:cxn ang="0">
                  <a:pos x="76" y="6"/>
                </a:cxn>
                <a:cxn ang="0">
                  <a:pos x="42" y="6"/>
                </a:cxn>
                <a:cxn ang="0">
                  <a:pos x="60" y="50"/>
                </a:cxn>
                <a:cxn ang="0">
                  <a:pos x="72" y="48"/>
                </a:cxn>
                <a:cxn ang="0">
                  <a:pos x="78" y="44"/>
                </a:cxn>
                <a:cxn ang="0">
                  <a:pos x="82" y="38"/>
                </a:cxn>
                <a:cxn ang="0">
                  <a:pos x="84" y="32"/>
                </a:cxn>
                <a:cxn ang="0">
                  <a:pos x="92" y="74"/>
                </a:cxn>
                <a:cxn ang="0">
                  <a:pos x="84" y="74"/>
                </a:cxn>
                <a:cxn ang="0">
                  <a:pos x="82" y="66"/>
                </a:cxn>
                <a:cxn ang="0">
                  <a:pos x="78" y="60"/>
                </a:cxn>
                <a:cxn ang="0">
                  <a:pos x="70" y="56"/>
                </a:cxn>
                <a:cxn ang="0">
                  <a:pos x="42" y="56"/>
                </a:cxn>
                <a:cxn ang="0">
                  <a:pos x="42" y="90"/>
                </a:cxn>
                <a:cxn ang="0">
                  <a:pos x="44" y="98"/>
                </a:cxn>
                <a:cxn ang="0">
                  <a:pos x="48" y="102"/>
                </a:cxn>
                <a:cxn ang="0">
                  <a:pos x="54" y="104"/>
                </a:cxn>
                <a:cxn ang="0">
                  <a:pos x="68" y="104"/>
                </a:cxn>
                <a:cxn ang="0">
                  <a:pos x="78" y="104"/>
                </a:cxn>
                <a:cxn ang="0">
                  <a:pos x="86" y="104"/>
                </a:cxn>
                <a:cxn ang="0">
                  <a:pos x="94" y="102"/>
                </a:cxn>
                <a:cxn ang="0">
                  <a:pos x="100" y="100"/>
                </a:cxn>
                <a:cxn ang="0">
                  <a:pos x="110" y="88"/>
                </a:cxn>
                <a:cxn ang="0">
                  <a:pos x="126" y="78"/>
                </a:cxn>
              </a:cxnLst>
              <a:rect l="0" t="0" r="r" b="b"/>
              <a:pathLst>
                <a:path w="126" h="110">
                  <a:moveTo>
                    <a:pt x="126" y="78"/>
                  </a:moveTo>
                  <a:lnTo>
                    <a:pt x="122" y="110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0" y="9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14" y="0"/>
                  </a:lnTo>
                  <a:lnTo>
                    <a:pt x="114" y="26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20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0" y="8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66" y="6"/>
                  </a:lnTo>
                  <a:lnTo>
                    <a:pt x="42" y="6"/>
                  </a:lnTo>
                  <a:lnTo>
                    <a:pt x="42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4" y="32"/>
                  </a:lnTo>
                  <a:lnTo>
                    <a:pt x="92" y="32"/>
                  </a:lnTo>
                  <a:lnTo>
                    <a:pt x="92" y="74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2" y="66"/>
                  </a:lnTo>
                  <a:lnTo>
                    <a:pt x="82" y="66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0" y="56"/>
                  </a:lnTo>
                  <a:lnTo>
                    <a:pt x="70" y="56"/>
                  </a:lnTo>
                  <a:lnTo>
                    <a:pt x="60" y="56"/>
                  </a:lnTo>
                  <a:lnTo>
                    <a:pt x="42" y="56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54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68" y="104"/>
                  </a:lnTo>
                  <a:lnTo>
                    <a:pt x="78" y="104"/>
                  </a:lnTo>
                  <a:lnTo>
                    <a:pt x="78" y="104"/>
                  </a:lnTo>
                  <a:lnTo>
                    <a:pt x="86" y="104"/>
                  </a:lnTo>
                  <a:lnTo>
                    <a:pt x="86" y="104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110" y="88"/>
                  </a:lnTo>
                  <a:lnTo>
                    <a:pt x="110" y="88"/>
                  </a:lnTo>
                  <a:lnTo>
                    <a:pt x="118" y="78"/>
                  </a:lnTo>
                  <a:lnTo>
                    <a:pt x="126" y="78"/>
                  </a:lnTo>
                  <a:lnTo>
                    <a:pt x="126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3357554" y="2214554"/>
              <a:ext cx="2362200" cy="676275"/>
            </a:xfrm>
            <a:custGeom>
              <a:avLst/>
              <a:gdLst/>
              <a:ahLst/>
              <a:cxnLst>
                <a:cxn ang="0">
                  <a:pos x="218" y="350"/>
                </a:cxn>
                <a:cxn ang="0">
                  <a:pos x="150" y="350"/>
                </a:cxn>
                <a:cxn ang="0">
                  <a:pos x="98" y="310"/>
                </a:cxn>
                <a:cxn ang="0">
                  <a:pos x="78" y="176"/>
                </a:cxn>
                <a:cxn ang="0">
                  <a:pos x="112" y="98"/>
                </a:cxn>
                <a:cxn ang="0">
                  <a:pos x="184" y="72"/>
                </a:cxn>
                <a:cxn ang="0">
                  <a:pos x="256" y="110"/>
                </a:cxn>
                <a:cxn ang="0">
                  <a:pos x="308" y="50"/>
                </a:cxn>
                <a:cxn ang="0">
                  <a:pos x="216" y="2"/>
                </a:cxn>
                <a:cxn ang="0">
                  <a:pos x="94" y="22"/>
                </a:cxn>
                <a:cxn ang="0">
                  <a:pos x="6" y="152"/>
                </a:cxn>
                <a:cxn ang="0">
                  <a:pos x="20" y="322"/>
                </a:cxn>
                <a:cxn ang="0">
                  <a:pos x="108" y="412"/>
                </a:cxn>
                <a:cxn ang="0">
                  <a:pos x="256" y="416"/>
                </a:cxn>
                <a:cxn ang="0">
                  <a:pos x="346" y="198"/>
                </a:cxn>
                <a:cxn ang="0">
                  <a:pos x="534" y="362"/>
                </a:cxn>
                <a:cxn ang="0">
                  <a:pos x="480" y="356"/>
                </a:cxn>
                <a:cxn ang="0">
                  <a:pos x="632" y="294"/>
                </a:cxn>
                <a:cxn ang="0">
                  <a:pos x="606" y="170"/>
                </a:cxn>
                <a:cxn ang="0">
                  <a:pos x="546" y="120"/>
                </a:cxn>
                <a:cxn ang="0">
                  <a:pos x="466" y="120"/>
                </a:cxn>
                <a:cxn ang="0">
                  <a:pos x="408" y="168"/>
                </a:cxn>
                <a:cxn ang="0">
                  <a:pos x="380" y="272"/>
                </a:cxn>
                <a:cxn ang="0">
                  <a:pos x="426" y="398"/>
                </a:cxn>
                <a:cxn ang="0">
                  <a:pos x="510" y="426"/>
                </a:cxn>
                <a:cxn ang="0">
                  <a:pos x="610" y="376"/>
                </a:cxn>
                <a:cxn ang="0">
                  <a:pos x="540" y="358"/>
                </a:cxn>
                <a:cxn ang="0">
                  <a:pos x="470" y="194"/>
                </a:cxn>
                <a:cxn ang="0">
                  <a:pos x="518" y="176"/>
                </a:cxn>
                <a:cxn ang="0">
                  <a:pos x="560" y="228"/>
                </a:cxn>
                <a:cxn ang="0">
                  <a:pos x="836" y="120"/>
                </a:cxn>
                <a:cxn ang="0">
                  <a:pos x="738" y="124"/>
                </a:cxn>
                <a:cxn ang="0">
                  <a:pos x="680" y="178"/>
                </a:cxn>
                <a:cxn ang="0">
                  <a:pos x="664" y="306"/>
                </a:cxn>
                <a:cxn ang="0">
                  <a:pos x="696" y="386"/>
                </a:cxn>
                <a:cxn ang="0">
                  <a:pos x="776" y="426"/>
                </a:cxn>
                <a:cxn ang="0">
                  <a:pos x="874" y="400"/>
                </a:cxn>
                <a:cxn ang="0">
                  <a:pos x="842" y="320"/>
                </a:cxn>
                <a:cxn ang="0">
                  <a:pos x="804" y="362"/>
                </a:cxn>
                <a:cxn ang="0">
                  <a:pos x="750" y="340"/>
                </a:cxn>
                <a:cxn ang="0">
                  <a:pos x="738" y="224"/>
                </a:cxn>
                <a:cxn ang="0">
                  <a:pos x="792" y="176"/>
                </a:cxn>
                <a:cxn ang="0">
                  <a:pos x="832" y="194"/>
                </a:cxn>
                <a:cxn ang="0">
                  <a:pos x="894" y="168"/>
                </a:cxn>
                <a:cxn ang="0">
                  <a:pos x="1122" y="420"/>
                </a:cxn>
                <a:cxn ang="0">
                  <a:pos x="950" y="8"/>
                </a:cxn>
                <a:cxn ang="0">
                  <a:pos x="1250" y="386"/>
                </a:cxn>
                <a:cxn ang="0">
                  <a:pos x="1350" y="426"/>
                </a:cxn>
                <a:cxn ang="0">
                  <a:pos x="1428" y="402"/>
                </a:cxn>
                <a:cxn ang="0">
                  <a:pos x="1478" y="332"/>
                </a:cxn>
                <a:cxn ang="0">
                  <a:pos x="1486" y="238"/>
                </a:cxn>
                <a:cxn ang="0">
                  <a:pos x="1448" y="158"/>
                </a:cxn>
                <a:cxn ang="0">
                  <a:pos x="1364" y="116"/>
                </a:cxn>
                <a:cxn ang="0">
                  <a:pos x="1278" y="134"/>
                </a:cxn>
                <a:cxn ang="0">
                  <a:pos x="1216" y="228"/>
                </a:cxn>
                <a:cxn ang="0">
                  <a:pos x="1228" y="354"/>
                </a:cxn>
                <a:cxn ang="0">
                  <a:pos x="1350" y="178"/>
                </a:cxn>
                <a:cxn ang="0">
                  <a:pos x="1404" y="216"/>
                </a:cxn>
                <a:cxn ang="0">
                  <a:pos x="1404" y="326"/>
                </a:cxn>
                <a:cxn ang="0">
                  <a:pos x="1350" y="362"/>
                </a:cxn>
                <a:cxn ang="0">
                  <a:pos x="1290" y="310"/>
                </a:cxn>
                <a:cxn ang="0">
                  <a:pos x="1304" y="202"/>
                </a:cxn>
              </a:cxnLst>
              <a:rect l="0" t="0" r="r" b="b"/>
              <a:pathLst>
                <a:path w="1488" h="426">
                  <a:moveTo>
                    <a:pt x="270" y="268"/>
                  </a:moveTo>
                  <a:lnTo>
                    <a:pt x="270" y="322"/>
                  </a:lnTo>
                  <a:lnTo>
                    <a:pt x="270" y="322"/>
                  </a:lnTo>
                  <a:lnTo>
                    <a:pt x="252" y="334"/>
                  </a:lnTo>
                  <a:lnTo>
                    <a:pt x="230" y="346"/>
                  </a:lnTo>
                  <a:lnTo>
                    <a:pt x="230" y="346"/>
                  </a:lnTo>
                  <a:lnTo>
                    <a:pt x="218" y="350"/>
                  </a:lnTo>
                  <a:lnTo>
                    <a:pt x="206" y="354"/>
                  </a:lnTo>
                  <a:lnTo>
                    <a:pt x="194" y="356"/>
                  </a:lnTo>
                  <a:lnTo>
                    <a:pt x="182" y="356"/>
                  </a:lnTo>
                  <a:lnTo>
                    <a:pt x="182" y="356"/>
                  </a:lnTo>
                  <a:lnTo>
                    <a:pt x="170" y="356"/>
                  </a:lnTo>
                  <a:lnTo>
                    <a:pt x="160" y="354"/>
                  </a:lnTo>
                  <a:lnTo>
                    <a:pt x="150" y="350"/>
                  </a:lnTo>
                  <a:lnTo>
                    <a:pt x="140" y="346"/>
                  </a:lnTo>
                  <a:lnTo>
                    <a:pt x="130" y="342"/>
                  </a:lnTo>
                  <a:lnTo>
                    <a:pt x="122" y="336"/>
                  </a:lnTo>
                  <a:lnTo>
                    <a:pt x="114" y="328"/>
                  </a:lnTo>
                  <a:lnTo>
                    <a:pt x="106" y="320"/>
                  </a:lnTo>
                  <a:lnTo>
                    <a:pt x="106" y="320"/>
                  </a:lnTo>
                  <a:lnTo>
                    <a:pt x="98" y="310"/>
                  </a:lnTo>
                  <a:lnTo>
                    <a:pt x="92" y="298"/>
                  </a:lnTo>
                  <a:lnTo>
                    <a:pt x="88" y="286"/>
                  </a:lnTo>
                  <a:lnTo>
                    <a:pt x="84" y="274"/>
                  </a:lnTo>
                  <a:lnTo>
                    <a:pt x="78" y="244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8" y="176"/>
                  </a:lnTo>
                  <a:lnTo>
                    <a:pt x="84" y="150"/>
                  </a:lnTo>
                  <a:lnTo>
                    <a:pt x="88" y="136"/>
                  </a:lnTo>
                  <a:lnTo>
                    <a:pt x="92" y="126"/>
                  </a:lnTo>
                  <a:lnTo>
                    <a:pt x="98" y="116"/>
                  </a:lnTo>
                  <a:lnTo>
                    <a:pt x="104" y="106"/>
                  </a:lnTo>
                  <a:lnTo>
                    <a:pt x="104" y="106"/>
                  </a:lnTo>
                  <a:lnTo>
                    <a:pt x="112" y="98"/>
                  </a:lnTo>
                  <a:lnTo>
                    <a:pt x="120" y="90"/>
                  </a:lnTo>
                  <a:lnTo>
                    <a:pt x="130" y="86"/>
                  </a:lnTo>
                  <a:lnTo>
                    <a:pt x="138" y="80"/>
                  </a:lnTo>
                  <a:lnTo>
                    <a:pt x="150" y="76"/>
                  </a:lnTo>
                  <a:lnTo>
                    <a:pt x="160" y="74"/>
                  </a:lnTo>
                  <a:lnTo>
                    <a:pt x="184" y="72"/>
                  </a:lnTo>
                  <a:lnTo>
                    <a:pt x="184" y="72"/>
                  </a:lnTo>
                  <a:lnTo>
                    <a:pt x="198" y="72"/>
                  </a:lnTo>
                  <a:lnTo>
                    <a:pt x="212" y="76"/>
                  </a:lnTo>
                  <a:lnTo>
                    <a:pt x="226" y="82"/>
                  </a:lnTo>
                  <a:lnTo>
                    <a:pt x="238" y="90"/>
                  </a:lnTo>
                  <a:lnTo>
                    <a:pt x="238" y="90"/>
                  </a:lnTo>
                  <a:lnTo>
                    <a:pt x="246" y="98"/>
                  </a:lnTo>
                  <a:lnTo>
                    <a:pt x="256" y="110"/>
                  </a:lnTo>
                  <a:lnTo>
                    <a:pt x="262" y="122"/>
                  </a:lnTo>
                  <a:lnTo>
                    <a:pt x="266" y="136"/>
                  </a:lnTo>
                  <a:lnTo>
                    <a:pt x="342" y="122"/>
                  </a:lnTo>
                  <a:lnTo>
                    <a:pt x="342" y="122"/>
                  </a:lnTo>
                  <a:lnTo>
                    <a:pt x="334" y="94"/>
                  </a:lnTo>
                  <a:lnTo>
                    <a:pt x="322" y="70"/>
                  </a:lnTo>
                  <a:lnTo>
                    <a:pt x="308" y="50"/>
                  </a:lnTo>
                  <a:lnTo>
                    <a:pt x="292" y="32"/>
                  </a:lnTo>
                  <a:lnTo>
                    <a:pt x="292" y="32"/>
                  </a:lnTo>
                  <a:lnTo>
                    <a:pt x="280" y="26"/>
                  </a:lnTo>
                  <a:lnTo>
                    <a:pt x="270" y="18"/>
                  </a:lnTo>
                  <a:lnTo>
                    <a:pt x="258" y="14"/>
                  </a:lnTo>
                  <a:lnTo>
                    <a:pt x="244" y="8"/>
                  </a:lnTo>
                  <a:lnTo>
                    <a:pt x="216" y="2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58" y="2"/>
                  </a:lnTo>
                  <a:lnTo>
                    <a:pt x="134" y="6"/>
                  </a:lnTo>
                  <a:lnTo>
                    <a:pt x="114" y="1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72" y="36"/>
                  </a:lnTo>
                  <a:lnTo>
                    <a:pt x="54" y="54"/>
                  </a:lnTo>
                  <a:lnTo>
                    <a:pt x="36" y="74"/>
                  </a:lnTo>
                  <a:lnTo>
                    <a:pt x="24" y="98"/>
                  </a:lnTo>
                  <a:lnTo>
                    <a:pt x="24" y="98"/>
                  </a:lnTo>
                  <a:lnTo>
                    <a:pt x="12" y="124"/>
                  </a:lnTo>
                  <a:lnTo>
                    <a:pt x="6" y="152"/>
                  </a:lnTo>
                  <a:lnTo>
                    <a:pt x="0" y="18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42"/>
                  </a:lnTo>
                  <a:lnTo>
                    <a:pt x="4" y="270"/>
                  </a:lnTo>
                  <a:lnTo>
                    <a:pt x="12" y="296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32" y="34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86" y="400"/>
                  </a:lnTo>
                  <a:lnTo>
                    <a:pt x="86" y="400"/>
                  </a:lnTo>
                  <a:lnTo>
                    <a:pt x="108" y="412"/>
                  </a:lnTo>
                  <a:lnTo>
                    <a:pt x="132" y="420"/>
                  </a:lnTo>
                  <a:lnTo>
                    <a:pt x="160" y="426"/>
                  </a:lnTo>
                  <a:lnTo>
                    <a:pt x="188" y="426"/>
                  </a:lnTo>
                  <a:lnTo>
                    <a:pt x="188" y="426"/>
                  </a:lnTo>
                  <a:lnTo>
                    <a:pt x="210" y="426"/>
                  </a:lnTo>
                  <a:lnTo>
                    <a:pt x="232" y="422"/>
                  </a:lnTo>
                  <a:lnTo>
                    <a:pt x="256" y="416"/>
                  </a:lnTo>
                  <a:lnTo>
                    <a:pt x="278" y="408"/>
                  </a:lnTo>
                  <a:lnTo>
                    <a:pt x="278" y="408"/>
                  </a:lnTo>
                  <a:lnTo>
                    <a:pt x="298" y="398"/>
                  </a:lnTo>
                  <a:lnTo>
                    <a:pt x="318" y="388"/>
                  </a:lnTo>
                  <a:lnTo>
                    <a:pt x="332" y="376"/>
                  </a:lnTo>
                  <a:lnTo>
                    <a:pt x="346" y="364"/>
                  </a:lnTo>
                  <a:lnTo>
                    <a:pt x="346" y="198"/>
                  </a:lnTo>
                  <a:lnTo>
                    <a:pt x="184" y="198"/>
                  </a:lnTo>
                  <a:lnTo>
                    <a:pt x="184" y="268"/>
                  </a:lnTo>
                  <a:lnTo>
                    <a:pt x="270" y="268"/>
                  </a:lnTo>
                  <a:lnTo>
                    <a:pt x="270" y="268"/>
                  </a:lnTo>
                  <a:close/>
                  <a:moveTo>
                    <a:pt x="540" y="358"/>
                  </a:moveTo>
                  <a:lnTo>
                    <a:pt x="540" y="358"/>
                  </a:lnTo>
                  <a:lnTo>
                    <a:pt x="534" y="362"/>
                  </a:lnTo>
                  <a:lnTo>
                    <a:pt x="526" y="366"/>
                  </a:lnTo>
                  <a:lnTo>
                    <a:pt x="520" y="368"/>
                  </a:lnTo>
                  <a:lnTo>
                    <a:pt x="512" y="368"/>
                  </a:lnTo>
                  <a:lnTo>
                    <a:pt x="512" y="368"/>
                  </a:lnTo>
                  <a:lnTo>
                    <a:pt x="500" y="366"/>
                  </a:lnTo>
                  <a:lnTo>
                    <a:pt x="490" y="364"/>
                  </a:lnTo>
                  <a:lnTo>
                    <a:pt x="480" y="356"/>
                  </a:lnTo>
                  <a:lnTo>
                    <a:pt x="470" y="348"/>
                  </a:lnTo>
                  <a:lnTo>
                    <a:pt x="470" y="348"/>
                  </a:lnTo>
                  <a:lnTo>
                    <a:pt x="464" y="338"/>
                  </a:lnTo>
                  <a:lnTo>
                    <a:pt x="458" y="324"/>
                  </a:lnTo>
                  <a:lnTo>
                    <a:pt x="456" y="310"/>
                  </a:lnTo>
                  <a:lnTo>
                    <a:pt x="454" y="294"/>
                  </a:lnTo>
                  <a:lnTo>
                    <a:pt x="632" y="294"/>
                  </a:lnTo>
                  <a:lnTo>
                    <a:pt x="632" y="294"/>
                  </a:lnTo>
                  <a:lnTo>
                    <a:pt x="630" y="250"/>
                  </a:lnTo>
                  <a:lnTo>
                    <a:pt x="628" y="232"/>
                  </a:lnTo>
                  <a:lnTo>
                    <a:pt x="624" y="214"/>
                  </a:lnTo>
                  <a:lnTo>
                    <a:pt x="620" y="198"/>
                  </a:lnTo>
                  <a:lnTo>
                    <a:pt x="614" y="184"/>
                  </a:lnTo>
                  <a:lnTo>
                    <a:pt x="606" y="170"/>
                  </a:lnTo>
                  <a:lnTo>
                    <a:pt x="598" y="158"/>
                  </a:lnTo>
                  <a:lnTo>
                    <a:pt x="598" y="158"/>
                  </a:lnTo>
                  <a:lnTo>
                    <a:pt x="590" y="148"/>
                  </a:lnTo>
                  <a:lnTo>
                    <a:pt x="580" y="140"/>
                  </a:lnTo>
                  <a:lnTo>
                    <a:pt x="570" y="132"/>
                  </a:lnTo>
                  <a:lnTo>
                    <a:pt x="558" y="126"/>
                  </a:lnTo>
                  <a:lnTo>
                    <a:pt x="546" y="120"/>
                  </a:lnTo>
                  <a:lnTo>
                    <a:pt x="532" y="118"/>
                  </a:lnTo>
                  <a:lnTo>
                    <a:pt x="518" y="116"/>
                  </a:lnTo>
                  <a:lnTo>
                    <a:pt x="504" y="114"/>
                  </a:lnTo>
                  <a:lnTo>
                    <a:pt x="504" y="114"/>
                  </a:lnTo>
                  <a:lnTo>
                    <a:pt x="490" y="116"/>
                  </a:lnTo>
                  <a:lnTo>
                    <a:pt x="478" y="118"/>
                  </a:lnTo>
                  <a:lnTo>
                    <a:pt x="466" y="120"/>
                  </a:lnTo>
                  <a:lnTo>
                    <a:pt x="456" y="126"/>
                  </a:lnTo>
                  <a:lnTo>
                    <a:pt x="444" y="130"/>
                  </a:lnTo>
                  <a:lnTo>
                    <a:pt x="434" y="138"/>
                  </a:lnTo>
                  <a:lnTo>
                    <a:pt x="424" y="146"/>
                  </a:lnTo>
                  <a:lnTo>
                    <a:pt x="416" y="156"/>
                  </a:lnTo>
                  <a:lnTo>
                    <a:pt x="416" y="156"/>
                  </a:lnTo>
                  <a:lnTo>
                    <a:pt x="408" y="168"/>
                  </a:lnTo>
                  <a:lnTo>
                    <a:pt x="400" y="180"/>
                  </a:lnTo>
                  <a:lnTo>
                    <a:pt x="394" y="192"/>
                  </a:lnTo>
                  <a:lnTo>
                    <a:pt x="390" y="206"/>
                  </a:lnTo>
                  <a:lnTo>
                    <a:pt x="386" y="222"/>
                  </a:lnTo>
                  <a:lnTo>
                    <a:pt x="382" y="238"/>
                  </a:lnTo>
                  <a:lnTo>
                    <a:pt x="380" y="272"/>
                  </a:lnTo>
                  <a:lnTo>
                    <a:pt x="380" y="272"/>
                  </a:lnTo>
                  <a:lnTo>
                    <a:pt x="382" y="302"/>
                  </a:lnTo>
                  <a:lnTo>
                    <a:pt x="388" y="330"/>
                  </a:lnTo>
                  <a:lnTo>
                    <a:pt x="396" y="354"/>
                  </a:lnTo>
                  <a:lnTo>
                    <a:pt x="408" y="376"/>
                  </a:lnTo>
                  <a:lnTo>
                    <a:pt x="408" y="376"/>
                  </a:lnTo>
                  <a:lnTo>
                    <a:pt x="416" y="388"/>
                  </a:lnTo>
                  <a:lnTo>
                    <a:pt x="426" y="398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64" y="420"/>
                  </a:lnTo>
                  <a:lnTo>
                    <a:pt x="478" y="424"/>
                  </a:lnTo>
                  <a:lnTo>
                    <a:pt x="494" y="426"/>
                  </a:lnTo>
                  <a:lnTo>
                    <a:pt x="510" y="426"/>
                  </a:lnTo>
                  <a:lnTo>
                    <a:pt x="510" y="426"/>
                  </a:lnTo>
                  <a:lnTo>
                    <a:pt x="532" y="426"/>
                  </a:lnTo>
                  <a:lnTo>
                    <a:pt x="552" y="422"/>
                  </a:lnTo>
                  <a:lnTo>
                    <a:pt x="570" y="41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98" y="392"/>
                  </a:lnTo>
                  <a:lnTo>
                    <a:pt x="610" y="376"/>
                  </a:lnTo>
                  <a:lnTo>
                    <a:pt x="620" y="358"/>
                  </a:lnTo>
                  <a:lnTo>
                    <a:pt x="628" y="338"/>
                  </a:lnTo>
                  <a:lnTo>
                    <a:pt x="556" y="324"/>
                  </a:lnTo>
                  <a:lnTo>
                    <a:pt x="556" y="324"/>
                  </a:lnTo>
                  <a:lnTo>
                    <a:pt x="550" y="344"/>
                  </a:lnTo>
                  <a:lnTo>
                    <a:pt x="544" y="352"/>
                  </a:lnTo>
                  <a:lnTo>
                    <a:pt x="540" y="358"/>
                  </a:lnTo>
                  <a:lnTo>
                    <a:pt x="540" y="358"/>
                  </a:lnTo>
                  <a:close/>
                  <a:moveTo>
                    <a:pt x="456" y="244"/>
                  </a:moveTo>
                  <a:lnTo>
                    <a:pt x="456" y="244"/>
                  </a:lnTo>
                  <a:lnTo>
                    <a:pt x="456" y="230"/>
                  </a:lnTo>
                  <a:lnTo>
                    <a:pt x="458" y="216"/>
                  </a:lnTo>
                  <a:lnTo>
                    <a:pt x="464" y="204"/>
                  </a:lnTo>
                  <a:lnTo>
                    <a:pt x="470" y="194"/>
                  </a:lnTo>
                  <a:lnTo>
                    <a:pt x="470" y="194"/>
                  </a:lnTo>
                  <a:lnTo>
                    <a:pt x="478" y="186"/>
                  </a:lnTo>
                  <a:lnTo>
                    <a:pt x="488" y="180"/>
                  </a:lnTo>
                  <a:lnTo>
                    <a:pt x="498" y="176"/>
                  </a:lnTo>
                  <a:lnTo>
                    <a:pt x="508" y="174"/>
                  </a:lnTo>
                  <a:lnTo>
                    <a:pt x="508" y="174"/>
                  </a:lnTo>
                  <a:lnTo>
                    <a:pt x="518" y="176"/>
                  </a:lnTo>
                  <a:lnTo>
                    <a:pt x="528" y="180"/>
                  </a:lnTo>
                  <a:lnTo>
                    <a:pt x="538" y="186"/>
                  </a:lnTo>
                  <a:lnTo>
                    <a:pt x="546" y="192"/>
                  </a:lnTo>
                  <a:lnTo>
                    <a:pt x="546" y="192"/>
                  </a:lnTo>
                  <a:lnTo>
                    <a:pt x="552" y="202"/>
                  </a:lnTo>
                  <a:lnTo>
                    <a:pt x="556" y="214"/>
                  </a:lnTo>
                  <a:lnTo>
                    <a:pt x="560" y="228"/>
                  </a:lnTo>
                  <a:lnTo>
                    <a:pt x="562" y="244"/>
                  </a:lnTo>
                  <a:lnTo>
                    <a:pt x="456" y="244"/>
                  </a:lnTo>
                  <a:lnTo>
                    <a:pt x="456" y="244"/>
                  </a:lnTo>
                  <a:close/>
                  <a:moveTo>
                    <a:pt x="870" y="138"/>
                  </a:moveTo>
                  <a:lnTo>
                    <a:pt x="870" y="138"/>
                  </a:lnTo>
                  <a:lnTo>
                    <a:pt x="854" y="128"/>
                  </a:lnTo>
                  <a:lnTo>
                    <a:pt x="836" y="120"/>
                  </a:lnTo>
                  <a:lnTo>
                    <a:pt x="816" y="116"/>
                  </a:lnTo>
                  <a:lnTo>
                    <a:pt x="792" y="114"/>
                  </a:lnTo>
                  <a:lnTo>
                    <a:pt x="792" y="114"/>
                  </a:lnTo>
                  <a:lnTo>
                    <a:pt x="778" y="116"/>
                  </a:lnTo>
                  <a:lnTo>
                    <a:pt x="764" y="118"/>
                  </a:lnTo>
                  <a:lnTo>
                    <a:pt x="750" y="120"/>
                  </a:lnTo>
                  <a:lnTo>
                    <a:pt x="738" y="124"/>
                  </a:lnTo>
                  <a:lnTo>
                    <a:pt x="726" y="130"/>
                  </a:lnTo>
                  <a:lnTo>
                    <a:pt x="716" y="138"/>
                  </a:lnTo>
                  <a:lnTo>
                    <a:pt x="706" y="146"/>
                  </a:lnTo>
                  <a:lnTo>
                    <a:pt x="696" y="156"/>
                  </a:lnTo>
                  <a:lnTo>
                    <a:pt x="696" y="156"/>
                  </a:lnTo>
                  <a:lnTo>
                    <a:pt x="688" y="166"/>
                  </a:lnTo>
                  <a:lnTo>
                    <a:pt x="680" y="178"/>
                  </a:lnTo>
                  <a:lnTo>
                    <a:pt x="674" y="192"/>
                  </a:lnTo>
                  <a:lnTo>
                    <a:pt x="670" y="206"/>
                  </a:lnTo>
                  <a:lnTo>
                    <a:pt x="666" y="220"/>
                  </a:lnTo>
                  <a:lnTo>
                    <a:pt x="664" y="236"/>
                  </a:lnTo>
                  <a:lnTo>
                    <a:pt x="662" y="272"/>
                  </a:lnTo>
                  <a:lnTo>
                    <a:pt x="662" y="272"/>
                  </a:lnTo>
                  <a:lnTo>
                    <a:pt x="664" y="306"/>
                  </a:lnTo>
                  <a:lnTo>
                    <a:pt x="666" y="322"/>
                  </a:lnTo>
                  <a:lnTo>
                    <a:pt x="670" y="336"/>
                  </a:lnTo>
                  <a:lnTo>
                    <a:pt x="674" y="350"/>
                  </a:lnTo>
                  <a:lnTo>
                    <a:pt x="680" y="362"/>
                  </a:lnTo>
                  <a:lnTo>
                    <a:pt x="688" y="374"/>
                  </a:lnTo>
                  <a:lnTo>
                    <a:pt x="696" y="386"/>
                  </a:lnTo>
                  <a:lnTo>
                    <a:pt x="696" y="386"/>
                  </a:lnTo>
                  <a:lnTo>
                    <a:pt x="706" y="396"/>
                  </a:lnTo>
                  <a:lnTo>
                    <a:pt x="716" y="404"/>
                  </a:lnTo>
                  <a:lnTo>
                    <a:pt x="726" y="410"/>
                  </a:lnTo>
                  <a:lnTo>
                    <a:pt x="738" y="416"/>
                  </a:lnTo>
                  <a:lnTo>
                    <a:pt x="750" y="422"/>
                  </a:lnTo>
                  <a:lnTo>
                    <a:pt x="762" y="424"/>
                  </a:lnTo>
                  <a:lnTo>
                    <a:pt x="776" y="426"/>
                  </a:lnTo>
                  <a:lnTo>
                    <a:pt x="790" y="426"/>
                  </a:lnTo>
                  <a:lnTo>
                    <a:pt x="790" y="426"/>
                  </a:lnTo>
                  <a:lnTo>
                    <a:pt x="816" y="426"/>
                  </a:lnTo>
                  <a:lnTo>
                    <a:pt x="838" y="420"/>
                  </a:lnTo>
                  <a:lnTo>
                    <a:pt x="856" y="412"/>
                  </a:lnTo>
                  <a:lnTo>
                    <a:pt x="874" y="400"/>
                  </a:lnTo>
                  <a:lnTo>
                    <a:pt x="874" y="400"/>
                  </a:lnTo>
                  <a:lnTo>
                    <a:pt x="888" y="384"/>
                  </a:lnTo>
                  <a:lnTo>
                    <a:pt x="900" y="366"/>
                  </a:lnTo>
                  <a:lnTo>
                    <a:pt x="908" y="344"/>
                  </a:lnTo>
                  <a:lnTo>
                    <a:pt x="916" y="318"/>
                  </a:lnTo>
                  <a:lnTo>
                    <a:pt x="846" y="306"/>
                  </a:lnTo>
                  <a:lnTo>
                    <a:pt x="846" y="306"/>
                  </a:lnTo>
                  <a:lnTo>
                    <a:pt x="842" y="320"/>
                  </a:lnTo>
                  <a:lnTo>
                    <a:pt x="838" y="332"/>
                  </a:lnTo>
                  <a:lnTo>
                    <a:pt x="832" y="342"/>
                  </a:lnTo>
                  <a:lnTo>
                    <a:pt x="826" y="350"/>
                  </a:lnTo>
                  <a:lnTo>
                    <a:pt x="826" y="350"/>
                  </a:lnTo>
                  <a:lnTo>
                    <a:pt x="820" y="356"/>
                  </a:lnTo>
                  <a:lnTo>
                    <a:pt x="812" y="360"/>
                  </a:lnTo>
                  <a:lnTo>
                    <a:pt x="804" y="362"/>
                  </a:lnTo>
                  <a:lnTo>
                    <a:pt x="794" y="362"/>
                  </a:lnTo>
                  <a:lnTo>
                    <a:pt x="794" y="362"/>
                  </a:lnTo>
                  <a:lnTo>
                    <a:pt x="780" y="362"/>
                  </a:lnTo>
                  <a:lnTo>
                    <a:pt x="770" y="358"/>
                  </a:lnTo>
                  <a:lnTo>
                    <a:pt x="758" y="350"/>
                  </a:lnTo>
                  <a:lnTo>
                    <a:pt x="750" y="340"/>
                  </a:lnTo>
                  <a:lnTo>
                    <a:pt x="750" y="340"/>
                  </a:lnTo>
                  <a:lnTo>
                    <a:pt x="744" y="328"/>
                  </a:lnTo>
                  <a:lnTo>
                    <a:pt x="738" y="310"/>
                  </a:lnTo>
                  <a:lnTo>
                    <a:pt x="736" y="290"/>
                  </a:lnTo>
                  <a:lnTo>
                    <a:pt x="734" y="266"/>
                  </a:lnTo>
                  <a:lnTo>
                    <a:pt x="734" y="266"/>
                  </a:lnTo>
                  <a:lnTo>
                    <a:pt x="736" y="244"/>
                  </a:lnTo>
                  <a:lnTo>
                    <a:pt x="738" y="224"/>
                  </a:lnTo>
                  <a:lnTo>
                    <a:pt x="744" y="208"/>
                  </a:lnTo>
                  <a:lnTo>
                    <a:pt x="750" y="196"/>
                  </a:lnTo>
                  <a:lnTo>
                    <a:pt x="750" y="196"/>
                  </a:lnTo>
                  <a:lnTo>
                    <a:pt x="758" y="188"/>
                  </a:lnTo>
                  <a:lnTo>
                    <a:pt x="768" y="182"/>
                  </a:lnTo>
                  <a:lnTo>
                    <a:pt x="780" y="178"/>
                  </a:lnTo>
                  <a:lnTo>
                    <a:pt x="792" y="176"/>
                  </a:lnTo>
                  <a:lnTo>
                    <a:pt x="792" y="176"/>
                  </a:lnTo>
                  <a:lnTo>
                    <a:pt x="802" y="178"/>
                  </a:lnTo>
                  <a:lnTo>
                    <a:pt x="810" y="180"/>
                  </a:lnTo>
                  <a:lnTo>
                    <a:pt x="818" y="184"/>
                  </a:lnTo>
                  <a:lnTo>
                    <a:pt x="826" y="188"/>
                  </a:lnTo>
                  <a:lnTo>
                    <a:pt x="826" y="188"/>
                  </a:lnTo>
                  <a:lnTo>
                    <a:pt x="832" y="194"/>
                  </a:lnTo>
                  <a:lnTo>
                    <a:pt x="836" y="202"/>
                  </a:lnTo>
                  <a:lnTo>
                    <a:pt x="840" y="212"/>
                  </a:lnTo>
                  <a:lnTo>
                    <a:pt x="842" y="222"/>
                  </a:lnTo>
                  <a:lnTo>
                    <a:pt x="912" y="208"/>
                  </a:lnTo>
                  <a:lnTo>
                    <a:pt x="912" y="208"/>
                  </a:lnTo>
                  <a:lnTo>
                    <a:pt x="904" y="186"/>
                  </a:lnTo>
                  <a:lnTo>
                    <a:pt x="894" y="168"/>
                  </a:lnTo>
                  <a:lnTo>
                    <a:pt x="884" y="152"/>
                  </a:lnTo>
                  <a:lnTo>
                    <a:pt x="870" y="138"/>
                  </a:lnTo>
                  <a:lnTo>
                    <a:pt x="870" y="138"/>
                  </a:lnTo>
                  <a:close/>
                  <a:moveTo>
                    <a:pt x="1020" y="420"/>
                  </a:moveTo>
                  <a:lnTo>
                    <a:pt x="1020" y="324"/>
                  </a:lnTo>
                  <a:lnTo>
                    <a:pt x="1054" y="286"/>
                  </a:lnTo>
                  <a:lnTo>
                    <a:pt x="1122" y="420"/>
                  </a:lnTo>
                  <a:lnTo>
                    <a:pt x="1198" y="420"/>
                  </a:lnTo>
                  <a:lnTo>
                    <a:pt x="1100" y="230"/>
                  </a:lnTo>
                  <a:lnTo>
                    <a:pt x="1192" y="120"/>
                  </a:lnTo>
                  <a:lnTo>
                    <a:pt x="1104" y="120"/>
                  </a:lnTo>
                  <a:lnTo>
                    <a:pt x="1020" y="226"/>
                  </a:lnTo>
                  <a:lnTo>
                    <a:pt x="1020" y="8"/>
                  </a:lnTo>
                  <a:lnTo>
                    <a:pt x="950" y="8"/>
                  </a:lnTo>
                  <a:lnTo>
                    <a:pt x="950" y="420"/>
                  </a:lnTo>
                  <a:lnTo>
                    <a:pt x="1020" y="420"/>
                  </a:lnTo>
                  <a:lnTo>
                    <a:pt x="1020" y="420"/>
                  </a:lnTo>
                  <a:close/>
                  <a:moveTo>
                    <a:pt x="1228" y="354"/>
                  </a:moveTo>
                  <a:lnTo>
                    <a:pt x="1228" y="354"/>
                  </a:lnTo>
                  <a:lnTo>
                    <a:pt x="1238" y="370"/>
                  </a:lnTo>
                  <a:lnTo>
                    <a:pt x="1250" y="386"/>
                  </a:lnTo>
                  <a:lnTo>
                    <a:pt x="1264" y="398"/>
                  </a:lnTo>
                  <a:lnTo>
                    <a:pt x="1280" y="408"/>
                  </a:lnTo>
                  <a:lnTo>
                    <a:pt x="1280" y="408"/>
                  </a:lnTo>
                  <a:lnTo>
                    <a:pt x="1296" y="416"/>
                  </a:lnTo>
                  <a:lnTo>
                    <a:pt x="1314" y="422"/>
                  </a:lnTo>
                  <a:lnTo>
                    <a:pt x="1332" y="426"/>
                  </a:lnTo>
                  <a:lnTo>
                    <a:pt x="1350" y="426"/>
                  </a:lnTo>
                  <a:lnTo>
                    <a:pt x="1350" y="426"/>
                  </a:lnTo>
                  <a:lnTo>
                    <a:pt x="1364" y="426"/>
                  </a:lnTo>
                  <a:lnTo>
                    <a:pt x="1378" y="424"/>
                  </a:lnTo>
                  <a:lnTo>
                    <a:pt x="1392" y="420"/>
                  </a:lnTo>
                  <a:lnTo>
                    <a:pt x="1404" y="416"/>
                  </a:lnTo>
                  <a:lnTo>
                    <a:pt x="1416" y="410"/>
                  </a:lnTo>
                  <a:lnTo>
                    <a:pt x="1428" y="402"/>
                  </a:lnTo>
                  <a:lnTo>
                    <a:pt x="1438" y="392"/>
                  </a:lnTo>
                  <a:lnTo>
                    <a:pt x="1448" y="382"/>
                  </a:lnTo>
                  <a:lnTo>
                    <a:pt x="1448" y="382"/>
                  </a:lnTo>
                  <a:lnTo>
                    <a:pt x="1458" y="370"/>
                  </a:lnTo>
                  <a:lnTo>
                    <a:pt x="1466" y="358"/>
                  </a:lnTo>
                  <a:lnTo>
                    <a:pt x="1472" y="346"/>
                  </a:lnTo>
                  <a:lnTo>
                    <a:pt x="1478" y="332"/>
                  </a:lnTo>
                  <a:lnTo>
                    <a:pt x="1482" y="318"/>
                  </a:lnTo>
                  <a:lnTo>
                    <a:pt x="1486" y="302"/>
                  </a:lnTo>
                  <a:lnTo>
                    <a:pt x="1488" y="286"/>
                  </a:lnTo>
                  <a:lnTo>
                    <a:pt x="1488" y="270"/>
                  </a:lnTo>
                  <a:lnTo>
                    <a:pt x="1488" y="270"/>
                  </a:lnTo>
                  <a:lnTo>
                    <a:pt x="1488" y="254"/>
                  </a:lnTo>
                  <a:lnTo>
                    <a:pt x="1486" y="238"/>
                  </a:lnTo>
                  <a:lnTo>
                    <a:pt x="1482" y="222"/>
                  </a:lnTo>
                  <a:lnTo>
                    <a:pt x="1478" y="208"/>
                  </a:lnTo>
                  <a:lnTo>
                    <a:pt x="1472" y="194"/>
                  </a:lnTo>
                  <a:lnTo>
                    <a:pt x="1466" y="182"/>
                  </a:lnTo>
                  <a:lnTo>
                    <a:pt x="1458" y="170"/>
                  </a:lnTo>
                  <a:lnTo>
                    <a:pt x="1448" y="158"/>
                  </a:lnTo>
                  <a:lnTo>
                    <a:pt x="1448" y="158"/>
                  </a:lnTo>
                  <a:lnTo>
                    <a:pt x="1438" y="148"/>
                  </a:lnTo>
                  <a:lnTo>
                    <a:pt x="1428" y="140"/>
                  </a:lnTo>
                  <a:lnTo>
                    <a:pt x="1416" y="132"/>
                  </a:lnTo>
                  <a:lnTo>
                    <a:pt x="1404" y="126"/>
                  </a:lnTo>
                  <a:lnTo>
                    <a:pt x="1392" y="120"/>
                  </a:lnTo>
                  <a:lnTo>
                    <a:pt x="1378" y="118"/>
                  </a:lnTo>
                  <a:lnTo>
                    <a:pt x="1364" y="116"/>
                  </a:lnTo>
                  <a:lnTo>
                    <a:pt x="1350" y="114"/>
                  </a:lnTo>
                  <a:lnTo>
                    <a:pt x="1350" y="114"/>
                  </a:lnTo>
                  <a:lnTo>
                    <a:pt x="1330" y="116"/>
                  </a:lnTo>
                  <a:lnTo>
                    <a:pt x="1312" y="120"/>
                  </a:lnTo>
                  <a:lnTo>
                    <a:pt x="1294" y="126"/>
                  </a:lnTo>
                  <a:lnTo>
                    <a:pt x="1278" y="134"/>
                  </a:lnTo>
                  <a:lnTo>
                    <a:pt x="1278" y="134"/>
                  </a:lnTo>
                  <a:lnTo>
                    <a:pt x="1262" y="144"/>
                  </a:lnTo>
                  <a:lnTo>
                    <a:pt x="1250" y="158"/>
                  </a:lnTo>
                  <a:lnTo>
                    <a:pt x="1238" y="172"/>
                  </a:lnTo>
                  <a:lnTo>
                    <a:pt x="1228" y="190"/>
                  </a:lnTo>
                  <a:lnTo>
                    <a:pt x="1228" y="190"/>
                  </a:lnTo>
                  <a:lnTo>
                    <a:pt x="1222" y="208"/>
                  </a:lnTo>
                  <a:lnTo>
                    <a:pt x="1216" y="228"/>
                  </a:lnTo>
                  <a:lnTo>
                    <a:pt x="1212" y="246"/>
                  </a:lnTo>
                  <a:lnTo>
                    <a:pt x="1212" y="266"/>
                  </a:lnTo>
                  <a:lnTo>
                    <a:pt x="1212" y="266"/>
                  </a:lnTo>
                  <a:lnTo>
                    <a:pt x="1212" y="292"/>
                  </a:lnTo>
                  <a:lnTo>
                    <a:pt x="1216" y="314"/>
                  </a:lnTo>
                  <a:lnTo>
                    <a:pt x="1222" y="336"/>
                  </a:lnTo>
                  <a:lnTo>
                    <a:pt x="1228" y="354"/>
                  </a:lnTo>
                  <a:lnTo>
                    <a:pt x="1228" y="354"/>
                  </a:lnTo>
                  <a:close/>
                  <a:moveTo>
                    <a:pt x="1304" y="202"/>
                  </a:moveTo>
                  <a:lnTo>
                    <a:pt x="1304" y="202"/>
                  </a:lnTo>
                  <a:lnTo>
                    <a:pt x="1314" y="192"/>
                  </a:lnTo>
                  <a:lnTo>
                    <a:pt x="1324" y="184"/>
                  </a:lnTo>
                  <a:lnTo>
                    <a:pt x="1336" y="180"/>
                  </a:lnTo>
                  <a:lnTo>
                    <a:pt x="1350" y="178"/>
                  </a:lnTo>
                  <a:lnTo>
                    <a:pt x="1350" y="178"/>
                  </a:lnTo>
                  <a:lnTo>
                    <a:pt x="1362" y="180"/>
                  </a:lnTo>
                  <a:lnTo>
                    <a:pt x="1376" y="184"/>
                  </a:lnTo>
                  <a:lnTo>
                    <a:pt x="1386" y="192"/>
                  </a:lnTo>
                  <a:lnTo>
                    <a:pt x="1396" y="202"/>
                  </a:lnTo>
                  <a:lnTo>
                    <a:pt x="1396" y="202"/>
                  </a:lnTo>
                  <a:lnTo>
                    <a:pt x="1404" y="216"/>
                  </a:lnTo>
                  <a:lnTo>
                    <a:pt x="1410" y="232"/>
                  </a:lnTo>
                  <a:lnTo>
                    <a:pt x="1414" y="250"/>
                  </a:lnTo>
                  <a:lnTo>
                    <a:pt x="1414" y="270"/>
                  </a:lnTo>
                  <a:lnTo>
                    <a:pt x="1414" y="270"/>
                  </a:lnTo>
                  <a:lnTo>
                    <a:pt x="1414" y="292"/>
                  </a:lnTo>
                  <a:lnTo>
                    <a:pt x="1410" y="310"/>
                  </a:lnTo>
                  <a:lnTo>
                    <a:pt x="1404" y="326"/>
                  </a:lnTo>
                  <a:lnTo>
                    <a:pt x="1396" y="338"/>
                  </a:lnTo>
                  <a:lnTo>
                    <a:pt x="1396" y="338"/>
                  </a:lnTo>
                  <a:lnTo>
                    <a:pt x="1386" y="350"/>
                  </a:lnTo>
                  <a:lnTo>
                    <a:pt x="1376" y="356"/>
                  </a:lnTo>
                  <a:lnTo>
                    <a:pt x="1362" y="362"/>
                  </a:lnTo>
                  <a:lnTo>
                    <a:pt x="1350" y="362"/>
                  </a:lnTo>
                  <a:lnTo>
                    <a:pt x="1350" y="362"/>
                  </a:lnTo>
                  <a:lnTo>
                    <a:pt x="1336" y="362"/>
                  </a:lnTo>
                  <a:lnTo>
                    <a:pt x="1324" y="356"/>
                  </a:lnTo>
                  <a:lnTo>
                    <a:pt x="1314" y="350"/>
                  </a:lnTo>
                  <a:lnTo>
                    <a:pt x="1304" y="338"/>
                  </a:lnTo>
                  <a:lnTo>
                    <a:pt x="1304" y="338"/>
                  </a:lnTo>
                  <a:lnTo>
                    <a:pt x="1294" y="326"/>
                  </a:lnTo>
                  <a:lnTo>
                    <a:pt x="1290" y="310"/>
                  </a:lnTo>
                  <a:lnTo>
                    <a:pt x="1286" y="292"/>
                  </a:lnTo>
                  <a:lnTo>
                    <a:pt x="1284" y="270"/>
                  </a:lnTo>
                  <a:lnTo>
                    <a:pt x="1284" y="270"/>
                  </a:lnTo>
                  <a:lnTo>
                    <a:pt x="1286" y="250"/>
                  </a:lnTo>
                  <a:lnTo>
                    <a:pt x="1290" y="232"/>
                  </a:lnTo>
                  <a:lnTo>
                    <a:pt x="1294" y="216"/>
                  </a:lnTo>
                  <a:lnTo>
                    <a:pt x="1304" y="202"/>
                  </a:lnTo>
                  <a:lnTo>
                    <a:pt x="1304" y="202"/>
                  </a:lnTo>
                  <a:close/>
                </a:path>
              </a:pathLst>
            </a:custGeom>
            <a:solidFill>
              <a:srgbClr val="388BA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3379779" y="3094029"/>
              <a:ext cx="2339975" cy="101600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18" y="58"/>
                </a:cxn>
                <a:cxn ang="0">
                  <a:pos x="116" y="2"/>
                </a:cxn>
                <a:cxn ang="0">
                  <a:pos x="66" y="32"/>
                </a:cxn>
                <a:cxn ang="0">
                  <a:pos x="116" y="12"/>
                </a:cxn>
                <a:cxn ang="0">
                  <a:pos x="90" y="54"/>
                </a:cxn>
                <a:cxn ang="0">
                  <a:pos x="180" y="8"/>
                </a:cxn>
                <a:cxn ang="0">
                  <a:pos x="174" y="0"/>
                </a:cxn>
                <a:cxn ang="0">
                  <a:pos x="312" y="0"/>
                </a:cxn>
                <a:cxn ang="0">
                  <a:pos x="284" y="62"/>
                </a:cxn>
                <a:cxn ang="0">
                  <a:pos x="374" y="54"/>
                </a:cxn>
                <a:cxn ang="0">
                  <a:pos x="350" y="0"/>
                </a:cxn>
                <a:cxn ang="0">
                  <a:pos x="324" y="54"/>
                </a:cxn>
                <a:cxn ang="0">
                  <a:pos x="370" y="16"/>
                </a:cxn>
                <a:cxn ang="0">
                  <a:pos x="332" y="50"/>
                </a:cxn>
                <a:cxn ang="0">
                  <a:pos x="428" y="54"/>
                </a:cxn>
                <a:cxn ang="0">
                  <a:pos x="392" y="36"/>
                </a:cxn>
                <a:cxn ang="0">
                  <a:pos x="442" y="56"/>
                </a:cxn>
                <a:cxn ang="0">
                  <a:pos x="514" y="56"/>
                </a:cxn>
                <a:cxn ang="0">
                  <a:pos x="502" y="8"/>
                </a:cxn>
                <a:cxn ang="0">
                  <a:pos x="532" y="4"/>
                </a:cxn>
                <a:cxn ang="0">
                  <a:pos x="482" y="30"/>
                </a:cxn>
                <a:cxn ang="0">
                  <a:pos x="532" y="58"/>
                </a:cxn>
                <a:cxn ang="0">
                  <a:pos x="600" y="62"/>
                </a:cxn>
                <a:cxn ang="0">
                  <a:pos x="588" y="36"/>
                </a:cxn>
                <a:cxn ang="0">
                  <a:pos x="614" y="0"/>
                </a:cxn>
                <a:cxn ang="0">
                  <a:pos x="752" y="58"/>
                </a:cxn>
                <a:cxn ang="0">
                  <a:pos x="732" y="26"/>
                </a:cxn>
                <a:cxn ang="0">
                  <a:pos x="732" y="6"/>
                </a:cxn>
                <a:cxn ang="0">
                  <a:pos x="746" y="2"/>
                </a:cxn>
                <a:cxn ang="0">
                  <a:pos x="708" y="24"/>
                </a:cxn>
                <a:cxn ang="0">
                  <a:pos x="750" y="50"/>
                </a:cxn>
                <a:cxn ang="0">
                  <a:pos x="704" y="42"/>
                </a:cxn>
                <a:cxn ang="0">
                  <a:pos x="780" y="8"/>
                </a:cxn>
                <a:cxn ang="0">
                  <a:pos x="880" y="26"/>
                </a:cxn>
                <a:cxn ang="0">
                  <a:pos x="958" y="8"/>
                </a:cxn>
                <a:cxn ang="0">
                  <a:pos x="952" y="0"/>
                </a:cxn>
                <a:cxn ang="0">
                  <a:pos x="1018" y="54"/>
                </a:cxn>
                <a:cxn ang="0">
                  <a:pos x="1098" y="62"/>
                </a:cxn>
                <a:cxn ang="0">
                  <a:pos x="1122" y="34"/>
                </a:cxn>
                <a:cxn ang="0">
                  <a:pos x="1118" y="8"/>
                </a:cxn>
                <a:cxn ang="0">
                  <a:pos x="1106" y="8"/>
                </a:cxn>
                <a:cxn ang="0">
                  <a:pos x="1080" y="8"/>
                </a:cxn>
                <a:cxn ang="0">
                  <a:pos x="1112" y="50"/>
                </a:cxn>
                <a:cxn ang="0">
                  <a:pos x="1206" y="32"/>
                </a:cxn>
                <a:cxn ang="0">
                  <a:pos x="1158" y="0"/>
                </a:cxn>
                <a:cxn ang="0">
                  <a:pos x="1202" y="18"/>
                </a:cxn>
                <a:cxn ang="0">
                  <a:pos x="1268" y="62"/>
                </a:cxn>
                <a:cxn ang="0">
                  <a:pos x="1258" y="36"/>
                </a:cxn>
                <a:cxn ang="0">
                  <a:pos x="1298" y="50"/>
                </a:cxn>
                <a:cxn ang="0">
                  <a:pos x="1316" y="6"/>
                </a:cxn>
                <a:cxn ang="0">
                  <a:pos x="1336" y="4"/>
                </a:cxn>
                <a:cxn ang="0">
                  <a:pos x="1282" y="32"/>
                </a:cxn>
                <a:cxn ang="0">
                  <a:pos x="1332" y="60"/>
                </a:cxn>
                <a:cxn ang="0">
                  <a:pos x="1406" y="34"/>
                </a:cxn>
                <a:cxn ang="0">
                  <a:pos x="1434" y="62"/>
                </a:cxn>
                <a:cxn ang="0">
                  <a:pos x="1472" y="40"/>
                </a:cxn>
                <a:cxn ang="0">
                  <a:pos x="1428" y="16"/>
                </a:cxn>
                <a:cxn ang="0">
                  <a:pos x="1470" y="18"/>
                </a:cxn>
                <a:cxn ang="0">
                  <a:pos x="1426" y="4"/>
                </a:cxn>
                <a:cxn ang="0">
                  <a:pos x="1458" y="38"/>
                </a:cxn>
                <a:cxn ang="0">
                  <a:pos x="1436" y="54"/>
                </a:cxn>
              </a:cxnLst>
              <a:rect l="0" t="0" r="r" b="b"/>
              <a:pathLst>
                <a:path w="1474" h="64">
                  <a:moveTo>
                    <a:pt x="8" y="62"/>
                  </a:moveTo>
                  <a:lnTo>
                    <a:pt x="8" y="32"/>
                  </a:lnTo>
                  <a:lnTo>
                    <a:pt x="46" y="32"/>
                  </a:lnTo>
                  <a:lnTo>
                    <a:pt x="46" y="62"/>
                  </a:lnTo>
                  <a:lnTo>
                    <a:pt x="54" y="62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46" y="26"/>
                  </a:lnTo>
                  <a:lnTo>
                    <a:pt x="8" y="2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8" y="62"/>
                  </a:lnTo>
                  <a:close/>
                  <a:moveTo>
                    <a:pt x="74" y="54"/>
                  </a:moveTo>
                  <a:lnTo>
                    <a:pt x="74" y="54"/>
                  </a:lnTo>
                  <a:lnTo>
                    <a:pt x="78" y="58"/>
                  </a:lnTo>
                  <a:lnTo>
                    <a:pt x="84" y="60"/>
                  </a:lnTo>
                  <a:lnTo>
                    <a:pt x="92" y="62"/>
                  </a:lnTo>
                  <a:lnTo>
                    <a:pt x="98" y="64"/>
                  </a:lnTo>
                  <a:lnTo>
                    <a:pt x="98" y="64"/>
                  </a:lnTo>
                  <a:lnTo>
                    <a:pt x="106" y="62"/>
                  </a:lnTo>
                  <a:lnTo>
                    <a:pt x="112" y="60"/>
                  </a:lnTo>
                  <a:lnTo>
                    <a:pt x="118" y="58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8" y="48"/>
                  </a:lnTo>
                  <a:lnTo>
                    <a:pt x="130" y="44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2" y="22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2" y="8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6" y="2"/>
                  </a:lnTo>
                  <a:lnTo>
                    <a:pt x="80" y="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0" y="12"/>
                  </a:lnTo>
                  <a:lnTo>
                    <a:pt x="68" y="18"/>
                  </a:lnTo>
                  <a:lnTo>
                    <a:pt x="66" y="24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8" y="44"/>
                  </a:lnTo>
                  <a:lnTo>
                    <a:pt x="74" y="54"/>
                  </a:lnTo>
                  <a:lnTo>
                    <a:pt x="74" y="54"/>
                  </a:lnTo>
                  <a:close/>
                  <a:moveTo>
                    <a:pt x="82" y="12"/>
                  </a:moveTo>
                  <a:lnTo>
                    <a:pt x="82" y="12"/>
                  </a:lnTo>
                  <a:lnTo>
                    <a:pt x="90" y="8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106" y="6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16" y="12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2" y="24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2" y="42"/>
                  </a:lnTo>
                  <a:lnTo>
                    <a:pt x="116" y="50"/>
                  </a:lnTo>
                  <a:lnTo>
                    <a:pt x="116" y="50"/>
                  </a:lnTo>
                  <a:lnTo>
                    <a:pt x="108" y="54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0" y="54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76" y="4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6" y="20"/>
                  </a:lnTo>
                  <a:lnTo>
                    <a:pt x="82" y="12"/>
                  </a:lnTo>
                  <a:lnTo>
                    <a:pt x="82" y="12"/>
                  </a:lnTo>
                  <a:close/>
                  <a:moveTo>
                    <a:pt x="164" y="62"/>
                  </a:moveTo>
                  <a:lnTo>
                    <a:pt x="178" y="14"/>
                  </a:lnTo>
                  <a:lnTo>
                    <a:pt x="178" y="14"/>
                  </a:lnTo>
                  <a:lnTo>
                    <a:pt x="180" y="8"/>
                  </a:lnTo>
                  <a:lnTo>
                    <a:pt x="182" y="14"/>
                  </a:lnTo>
                  <a:lnTo>
                    <a:pt x="198" y="62"/>
                  </a:lnTo>
                  <a:lnTo>
                    <a:pt x="206" y="62"/>
                  </a:lnTo>
                  <a:lnTo>
                    <a:pt x="226" y="0"/>
                  </a:lnTo>
                  <a:lnTo>
                    <a:pt x="216" y="0"/>
                  </a:lnTo>
                  <a:lnTo>
                    <a:pt x="206" y="40"/>
                  </a:lnTo>
                  <a:lnTo>
                    <a:pt x="206" y="40"/>
                  </a:lnTo>
                  <a:lnTo>
                    <a:pt x="202" y="54"/>
                  </a:lnTo>
                  <a:lnTo>
                    <a:pt x="202" y="54"/>
                  </a:lnTo>
                  <a:lnTo>
                    <a:pt x="196" y="32"/>
                  </a:lnTo>
                  <a:lnTo>
                    <a:pt x="186" y="0"/>
                  </a:lnTo>
                  <a:lnTo>
                    <a:pt x="174" y="0"/>
                  </a:lnTo>
                  <a:lnTo>
                    <a:pt x="162" y="42"/>
                  </a:lnTo>
                  <a:lnTo>
                    <a:pt x="158" y="54"/>
                  </a:lnTo>
                  <a:lnTo>
                    <a:pt x="158" y="54"/>
                  </a:lnTo>
                  <a:lnTo>
                    <a:pt x="156" y="40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54" y="62"/>
                  </a:lnTo>
                  <a:lnTo>
                    <a:pt x="164" y="62"/>
                  </a:lnTo>
                  <a:lnTo>
                    <a:pt x="164" y="62"/>
                  </a:lnTo>
                  <a:close/>
                  <a:moveTo>
                    <a:pt x="284" y="62"/>
                  </a:moveTo>
                  <a:lnTo>
                    <a:pt x="284" y="36"/>
                  </a:lnTo>
                  <a:lnTo>
                    <a:pt x="312" y="0"/>
                  </a:lnTo>
                  <a:lnTo>
                    <a:pt x="302" y="0"/>
                  </a:lnTo>
                  <a:lnTo>
                    <a:pt x="288" y="18"/>
                  </a:lnTo>
                  <a:lnTo>
                    <a:pt x="288" y="18"/>
                  </a:lnTo>
                  <a:lnTo>
                    <a:pt x="280" y="30"/>
                  </a:lnTo>
                  <a:lnTo>
                    <a:pt x="280" y="30"/>
                  </a:lnTo>
                  <a:lnTo>
                    <a:pt x="274" y="18"/>
                  </a:lnTo>
                  <a:lnTo>
                    <a:pt x="260" y="0"/>
                  </a:lnTo>
                  <a:lnTo>
                    <a:pt x="248" y="0"/>
                  </a:lnTo>
                  <a:lnTo>
                    <a:pt x="276" y="36"/>
                  </a:lnTo>
                  <a:lnTo>
                    <a:pt x="276" y="62"/>
                  </a:lnTo>
                  <a:lnTo>
                    <a:pt x="284" y="62"/>
                  </a:lnTo>
                  <a:lnTo>
                    <a:pt x="284" y="62"/>
                  </a:lnTo>
                  <a:close/>
                  <a:moveTo>
                    <a:pt x="324" y="54"/>
                  </a:moveTo>
                  <a:lnTo>
                    <a:pt x="324" y="54"/>
                  </a:lnTo>
                  <a:lnTo>
                    <a:pt x="330" y="58"/>
                  </a:lnTo>
                  <a:lnTo>
                    <a:pt x="336" y="60"/>
                  </a:lnTo>
                  <a:lnTo>
                    <a:pt x="342" y="62"/>
                  </a:lnTo>
                  <a:lnTo>
                    <a:pt x="350" y="64"/>
                  </a:lnTo>
                  <a:lnTo>
                    <a:pt x="350" y="64"/>
                  </a:lnTo>
                  <a:lnTo>
                    <a:pt x="356" y="62"/>
                  </a:lnTo>
                  <a:lnTo>
                    <a:pt x="364" y="60"/>
                  </a:lnTo>
                  <a:lnTo>
                    <a:pt x="370" y="58"/>
                  </a:lnTo>
                  <a:lnTo>
                    <a:pt x="374" y="54"/>
                  </a:lnTo>
                  <a:lnTo>
                    <a:pt x="374" y="54"/>
                  </a:lnTo>
                  <a:lnTo>
                    <a:pt x="378" y="48"/>
                  </a:lnTo>
                  <a:lnTo>
                    <a:pt x="380" y="44"/>
                  </a:lnTo>
                  <a:lnTo>
                    <a:pt x="382" y="32"/>
                  </a:lnTo>
                  <a:lnTo>
                    <a:pt x="382" y="32"/>
                  </a:lnTo>
                  <a:lnTo>
                    <a:pt x="382" y="22"/>
                  </a:lnTo>
                  <a:lnTo>
                    <a:pt x="378" y="14"/>
                  </a:lnTo>
                  <a:lnTo>
                    <a:pt x="378" y="14"/>
                  </a:lnTo>
                  <a:lnTo>
                    <a:pt x="374" y="8"/>
                  </a:lnTo>
                  <a:lnTo>
                    <a:pt x="366" y="2"/>
                  </a:lnTo>
                  <a:lnTo>
                    <a:pt x="366" y="2"/>
                  </a:lnTo>
                  <a:lnTo>
                    <a:pt x="358" y="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36" y="2"/>
                  </a:lnTo>
                  <a:lnTo>
                    <a:pt x="330" y="4"/>
                  </a:lnTo>
                  <a:lnTo>
                    <a:pt x="326" y="8"/>
                  </a:lnTo>
                  <a:lnTo>
                    <a:pt x="326" y="8"/>
                  </a:lnTo>
                  <a:lnTo>
                    <a:pt x="320" y="12"/>
                  </a:lnTo>
                  <a:lnTo>
                    <a:pt x="318" y="18"/>
                  </a:lnTo>
                  <a:lnTo>
                    <a:pt x="316" y="24"/>
                  </a:lnTo>
                  <a:lnTo>
                    <a:pt x="316" y="32"/>
                  </a:lnTo>
                  <a:lnTo>
                    <a:pt x="316" y="32"/>
                  </a:lnTo>
                  <a:lnTo>
                    <a:pt x="318" y="44"/>
                  </a:lnTo>
                  <a:lnTo>
                    <a:pt x="324" y="54"/>
                  </a:lnTo>
                  <a:lnTo>
                    <a:pt x="324" y="54"/>
                  </a:lnTo>
                  <a:close/>
                  <a:moveTo>
                    <a:pt x="332" y="12"/>
                  </a:moveTo>
                  <a:lnTo>
                    <a:pt x="332" y="12"/>
                  </a:lnTo>
                  <a:lnTo>
                    <a:pt x="340" y="8"/>
                  </a:lnTo>
                  <a:lnTo>
                    <a:pt x="350" y="6"/>
                  </a:lnTo>
                  <a:lnTo>
                    <a:pt x="350" y="6"/>
                  </a:lnTo>
                  <a:lnTo>
                    <a:pt x="356" y="6"/>
                  </a:lnTo>
                  <a:lnTo>
                    <a:pt x="362" y="10"/>
                  </a:lnTo>
                  <a:lnTo>
                    <a:pt x="362" y="10"/>
                  </a:lnTo>
                  <a:lnTo>
                    <a:pt x="366" y="12"/>
                  </a:lnTo>
                  <a:lnTo>
                    <a:pt x="370" y="16"/>
                  </a:lnTo>
                  <a:lnTo>
                    <a:pt x="370" y="16"/>
                  </a:lnTo>
                  <a:lnTo>
                    <a:pt x="372" y="24"/>
                  </a:lnTo>
                  <a:lnTo>
                    <a:pt x="374" y="30"/>
                  </a:lnTo>
                  <a:lnTo>
                    <a:pt x="374" y="30"/>
                  </a:lnTo>
                  <a:lnTo>
                    <a:pt x="372" y="42"/>
                  </a:lnTo>
                  <a:lnTo>
                    <a:pt x="366" y="50"/>
                  </a:lnTo>
                  <a:lnTo>
                    <a:pt x="366" y="50"/>
                  </a:lnTo>
                  <a:lnTo>
                    <a:pt x="358" y="54"/>
                  </a:lnTo>
                  <a:lnTo>
                    <a:pt x="350" y="56"/>
                  </a:lnTo>
                  <a:lnTo>
                    <a:pt x="350" y="56"/>
                  </a:lnTo>
                  <a:lnTo>
                    <a:pt x="340" y="54"/>
                  </a:lnTo>
                  <a:lnTo>
                    <a:pt x="332" y="50"/>
                  </a:lnTo>
                  <a:lnTo>
                    <a:pt x="332" y="50"/>
                  </a:lnTo>
                  <a:lnTo>
                    <a:pt x="326" y="42"/>
                  </a:lnTo>
                  <a:lnTo>
                    <a:pt x="326" y="32"/>
                  </a:lnTo>
                  <a:lnTo>
                    <a:pt x="326" y="32"/>
                  </a:lnTo>
                  <a:lnTo>
                    <a:pt x="326" y="20"/>
                  </a:lnTo>
                  <a:lnTo>
                    <a:pt x="332" y="12"/>
                  </a:lnTo>
                  <a:lnTo>
                    <a:pt x="332" y="12"/>
                  </a:lnTo>
                  <a:close/>
                  <a:moveTo>
                    <a:pt x="438" y="36"/>
                  </a:moveTo>
                  <a:lnTo>
                    <a:pt x="438" y="36"/>
                  </a:lnTo>
                  <a:lnTo>
                    <a:pt x="436" y="46"/>
                  </a:lnTo>
                  <a:lnTo>
                    <a:pt x="434" y="52"/>
                  </a:lnTo>
                  <a:lnTo>
                    <a:pt x="434" y="52"/>
                  </a:lnTo>
                  <a:lnTo>
                    <a:pt x="428" y="54"/>
                  </a:lnTo>
                  <a:lnTo>
                    <a:pt x="418" y="56"/>
                  </a:lnTo>
                  <a:lnTo>
                    <a:pt x="418" y="56"/>
                  </a:lnTo>
                  <a:lnTo>
                    <a:pt x="408" y="54"/>
                  </a:lnTo>
                  <a:lnTo>
                    <a:pt x="408" y="54"/>
                  </a:lnTo>
                  <a:lnTo>
                    <a:pt x="406" y="52"/>
                  </a:lnTo>
                  <a:lnTo>
                    <a:pt x="402" y="48"/>
                  </a:lnTo>
                  <a:lnTo>
                    <a:pt x="402" y="48"/>
                  </a:lnTo>
                  <a:lnTo>
                    <a:pt x="402" y="44"/>
                  </a:lnTo>
                  <a:lnTo>
                    <a:pt x="400" y="36"/>
                  </a:lnTo>
                  <a:lnTo>
                    <a:pt x="400" y="0"/>
                  </a:lnTo>
                  <a:lnTo>
                    <a:pt x="392" y="0"/>
                  </a:lnTo>
                  <a:lnTo>
                    <a:pt x="392" y="36"/>
                  </a:lnTo>
                  <a:lnTo>
                    <a:pt x="392" y="36"/>
                  </a:lnTo>
                  <a:lnTo>
                    <a:pt x="394" y="48"/>
                  </a:lnTo>
                  <a:lnTo>
                    <a:pt x="396" y="54"/>
                  </a:lnTo>
                  <a:lnTo>
                    <a:pt x="398" y="58"/>
                  </a:lnTo>
                  <a:lnTo>
                    <a:pt x="398" y="58"/>
                  </a:lnTo>
                  <a:lnTo>
                    <a:pt x="408" y="62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28" y="62"/>
                  </a:lnTo>
                  <a:lnTo>
                    <a:pt x="436" y="60"/>
                  </a:lnTo>
                  <a:lnTo>
                    <a:pt x="436" y="60"/>
                  </a:lnTo>
                  <a:lnTo>
                    <a:pt x="442" y="56"/>
                  </a:lnTo>
                  <a:lnTo>
                    <a:pt x="444" y="50"/>
                  </a:lnTo>
                  <a:lnTo>
                    <a:pt x="444" y="50"/>
                  </a:lnTo>
                  <a:lnTo>
                    <a:pt x="446" y="44"/>
                  </a:lnTo>
                  <a:lnTo>
                    <a:pt x="446" y="36"/>
                  </a:lnTo>
                  <a:lnTo>
                    <a:pt x="446" y="0"/>
                  </a:lnTo>
                  <a:lnTo>
                    <a:pt x="438" y="0"/>
                  </a:lnTo>
                  <a:lnTo>
                    <a:pt x="438" y="36"/>
                  </a:lnTo>
                  <a:lnTo>
                    <a:pt x="438" y="36"/>
                  </a:lnTo>
                  <a:close/>
                  <a:moveTo>
                    <a:pt x="526" y="52"/>
                  </a:moveTo>
                  <a:lnTo>
                    <a:pt x="526" y="52"/>
                  </a:lnTo>
                  <a:lnTo>
                    <a:pt x="520" y="56"/>
                  </a:lnTo>
                  <a:lnTo>
                    <a:pt x="514" y="56"/>
                  </a:lnTo>
                  <a:lnTo>
                    <a:pt x="514" y="56"/>
                  </a:lnTo>
                  <a:lnTo>
                    <a:pt x="504" y="54"/>
                  </a:lnTo>
                  <a:lnTo>
                    <a:pt x="496" y="50"/>
                  </a:lnTo>
                  <a:lnTo>
                    <a:pt x="496" y="50"/>
                  </a:lnTo>
                  <a:lnTo>
                    <a:pt x="492" y="42"/>
                  </a:lnTo>
                  <a:lnTo>
                    <a:pt x="490" y="30"/>
                  </a:lnTo>
                  <a:lnTo>
                    <a:pt x="490" y="30"/>
                  </a:lnTo>
                  <a:lnTo>
                    <a:pt x="492" y="24"/>
                  </a:lnTo>
                  <a:lnTo>
                    <a:pt x="494" y="16"/>
                  </a:lnTo>
                  <a:lnTo>
                    <a:pt x="494" y="16"/>
                  </a:lnTo>
                  <a:lnTo>
                    <a:pt x="498" y="12"/>
                  </a:lnTo>
                  <a:lnTo>
                    <a:pt x="502" y="8"/>
                  </a:lnTo>
                  <a:lnTo>
                    <a:pt x="502" y="8"/>
                  </a:lnTo>
                  <a:lnTo>
                    <a:pt x="508" y="6"/>
                  </a:lnTo>
                  <a:lnTo>
                    <a:pt x="514" y="6"/>
                  </a:lnTo>
                  <a:lnTo>
                    <a:pt x="514" y="6"/>
                  </a:lnTo>
                  <a:lnTo>
                    <a:pt x="520" y="6"/>
                  </a:lnTo>
                  <a:lnTo>
                    <a:pt x="526" y="10"/>
                  </a:lnTo>
                  <a:lnTo>
                    <a:pt x="530" y="14"/>
                  </a:lnTo>
                  <a:lnTo>
                    <a:pt x="534" y="18"/>
                  </a:lnTo>
                  <a:lnTo>
                    <a:pt x="542" y="18"/>
                  </a:lnTo>
                  <a:lnTo>
                    <a:pt x="542" y="18"/>
                  </a:lnTo>
                  <a:lnTo>
                    <a:pt x="538" y="10"/>
                  </a:lnTo>
                  <a:lnTo>
                    <a:pt x="532" y="4"/>
                  </a:lnTo>
                  <a:lnTo>
                    <a:pt x="532" y="4"/>
                  </a:lnTo>
                  <a:lnTo>
                    <a:pt x="524" y="0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506" y="0"/>
                  </a:lnTo>
                  <a:lnTo>
                    <a:pt x="498" y="2"/>
                  </a:lnTo>
                  <a:lnTo>
                    <a:pt x="498" y="2"/>
                  </a:lnTo>
                  <a:lnTo>
                    <a:pt x="490" y="8"/>
                  </a:lnTo>
                  <a:lnTo>
                    <a:pt x="486" y="14"/>
                  </a:lnTo>
                  <a:lnTo>
                    <a:pt x="486" y="14"/>
                  </a:lnTo>
                  <a:lnTo>
                    <a:pt x="482" y="22"/>
                  </a:lnTo>
                  <a:lnTo>
                    <a:pt x="482" y="30"/>
                  </a:lnTo>
                  <a:lnTo>
                    <a:pt x="482" y="30"/>
                  </a:lnTo>
                  <a:lnTo>
                    <a:pt x="482" y="40"/>
                  </a:lnTo>
                  <a:lnTo>
                    <a:pt x="486" y="48"/>
                  </a:lnTo>
                  <a:lnTo>
                    <a:pt x="486" y="48"/>
                  </a:lnTo>
                  <a:lnTo>
                    <a:pt x="490" y="56"/>
                  </a:lnTo>
                  <a:lnTo>
                    <a:pt x="496" y="60"/>
                  </a:lnTo>
                  <a:lnTo>
                    <a:pt x="496" y="60"/>
                  </a:lnTo>
                  <a:lnTo>
                    <a:pt x="504" y="62"/>
                  </a:lnTo>
                  <a:lnTo>
                    <a:pt x="514" y="64"/>
                  </a:lnTo>
                  <a:lnTo>
                    <a:pt x="514" y="64"/>
                  </a:lnTo>
                  <a:lnTo>
                    <a:pt x="524" y="62"/>
                  </a:lnTo>
                  <a:lnTo>
                    <a:pt x="532" y="58"/>
                  </a:lnTo>
                  <a:lnTo>
                    <a:pt x="532" y="58"/>
                  </a:lnTo>
                  <a:lnTo>
                    <a:pt x="540" y="52"/>
                  </a:lnTo>
                  <a:lnTo>
                    <a:pt x="544" y="42"/>
                  </a:lnTo>
                  <a:lnTo>
                    <a:pt x="534" y="40"/>
                  </a:lnTo>
                  <a:lnTo>
                    <a:pt x="534" y="40"/>
                  </a:lnTo>
                  <a:lnTo>
                    <a:pt x="532" y="48"/>
                  </a:lnTo>
                  <a:lnTo>
                    <a:pt x="526" y="52"/>
                  </a:lnTo>
                  <a:lnTo>
                    <a:pt x="526" y="52"/>
                  </a:lnTo>
                  <a:close/>
                  <a:moveTo>
                    <a:pt x="554" y="62"/>
                  </a:moveTo>
                  <a:lnTo>
                    <a:pt x="562" y="44"/>
                  </a:lnTo>
                  <a:lnTo>
                    <a:pt x="592" y="44"/>
                  </a:lnTo>
                  <a:lnTo>
                    <a:pt x="600" y="62"/>
                  </a:lnTo>
                  <a:lnTo>
                    <a:pt x="610" y="62"/>
                  </a:lnTo>
                  <a:lnTo>
                    <a:pt x="582" y="0"/>
                  </a:lnTo>
                  <a:lnTo>
                    <a:pt x="572" y="0"/>
                  </a:lnTo>
                  <a:lnTo>
                    <a:pt x="544" y="62"/>
                  </a:lnTo>
                  <a:lnTo>
                    <a:pt x="554" y="62"/>
                  </a:lnTo>
                  <a:lnTo>
                    <a:pt x="554" y="62"/>
                  </a:lnTo>
                  <a:close/>
                  <a:moveTo>
                    <a:pt x="572" y="18"/>
                  </a:moveTo>
                  <a:lnTo>
                    <a:pt x="572" y="18"/>
                  </a:lnTo>
                  <a:lnTo>
                    <a:pt x="576" y="6"/>
                  </a:lnTo>
                  <a:lnTo>
                    <a:pt x="576" y="6"/>
                  </a:lnTo>
                  <a:lnTo>
                    <a:pt x="582" y="20"/>
                  </a:lnTo>
                  <a:lnTo>
                    <a:pt x="588" y="36"/>
                  </a:lnTo>
                  <a:lnTo>
                    <a:pt x="564" y="36"/>
                  </a:lnTo>
                  <a:lnTo>
                    <a:pt x="572" y="18"/>
                  </a:lnTo>
                  <a:lnTo>
                    <a:pt x="572" y="18"/>
                  </a:lnTo>
                  <a:close/>
                  <a:moveTo>
                    <a:pt x="624" y="62"/>
                  </a:moveTo>
                  <a:lnTo>
                    <a:pt x="624" y="14"/>
                  </a:lnTo>
                  <a:lnTo>
                    <a:pt x="660" y="62"/>
                  </a:lnTo>
                  <a:lnTo>
                    <a:pt x="670" y="62"/>
                  </a:lnTo>
                  <a:lnTo>
                    <a:pt x="670" y="0"/>
                  </a:lnTo>
                  <a:lnTo>
                    <a:pt x="660" y="0"/>
                  </a:lnTo>
                  <a:lnTo>
                    <a:pt x="660" y="48"/>
                  </a:lnTo>
                  <a:lnTo>
                    <a:pt x="624" y="0"/>
                  </a:lnTo>
                  <a:lnTo>
                    <a:pt x="614" y="0"/>
                  </a:lnTo>
                  <a:lnTo>
                    <a:pt x="614" y="62"/>
                  </a:lnTo>
                  <a:lnTo>
                    <a:pt x="624" y="62"/>
                  </a:lnTo>
                  <a:lnTo>
                    <a:pt x="624" y="62"/>
                  </a:lnTo>
                  <a:close/>
                  <a:moveTo>
                    <a:pt x="712" y="58"/>
                  </a:moveTo>
                  <a:lnTo>
                    <a:pt x="712" y="58"/>
                  </a:lnTo>
                  <a:lnTo>
                    <a:pt x="722" y="62"/>
                  </a:lnTo>
                  <a:lnTo>
                    <a:pt x="732" y="64"/>
                  </a:lnTo>
                  <a:lnTo>
                    <a:pt x="732" y="64"/>
                  </a:lnTo>
                  <a:lnTo>
                    <a:pt x="740" y="62"/>
                  </a:lnTo>
                  <a:lnTo>
                    <a:pt x="748" y="60"/>
                  </a:lnTo>
                  <a:lnTo>
                    <a:pt x="748" y="60"/>
                  </a:lnTo>
                  <a:lnTo>
                    <a:pt x="752" y="58"/>
                  </a:lnTo>
                  <a:lnTo>
                    <a:pt x="756" y="54"/>
                  </a:lnTo>
                  <a:lnTo>
                    <a:pt x="756" y="54"/>
                  </a:lnTo>
                  <a:lnTo>
                    <a:pt x="760" y="50"/>
                  </a:lnTo>
                  <a:lnTo>
                    <a:pt x="760" y="44"/>
                  </a:lnTo>
                  <a:lnTo>
                    <a:pt x="760" y="44"/>
                  </a:lnTo>
                  <a:lnTo>
                    <a:pt x="760" y="40"/>
                  </a:lnTo>
                  <a:lnTo>
                    <a:pt x="756" y="36"/>
                  </a:lnTo>
                  <a:lnTo>
                    <a:pt x="756" y="36"/>
                  </a:lnTo>
                  <a:lnTo>
                    <a:pt x="752" y="32"/>
                  </a:lnTo>
                  <a:lnTo>
                    <a:pt x="746" y="30"/>
                  </a:lnTo>
                  <a:lnTo>
                    <a:pt x="746" y="30"/>
                  </a:lnTo>
                  <a:lnTo>
                    <a:pt x="732" y="26"/>
                  </a:lnTo>
                  <a:lnTo>
                    <a:pt x="732" y="26"/>
                  </a:lnTo>
                  <a:lnTo>
                    <a:pt x="718" y="22"/>
                  </a:lnTo>
                  <a:lnTo>
                    <a:pt x="718" y="22"/>
                  </a:lnTo>
                  <a:lnTo>
                    <a:pt x="716" y="18"/>
                  </a:lnTo>
                  <a:lnTo>
                    <a:pt x="716" y="16"/>
                  </a:lnTo>
                  <a:lnTo>
                    <a:pt x="716" y="16"/>
                  </a:lnTo>
                  <a:lnTo>
                    <a:pt x="716" y="12"/>
                  </a:lnTo>
                  <a:lnTo>
                    <a:pt x="720" y="8"/>
                  </a:lnTo>
                  <a:lnTo>
                    <a:pt x="720" y="8"/>
                  </a:lnTo>
                  <a:lnTo>
                    <a:pt x="724" y="6"/>
                  </a:lnTo>
                  <a:lnTo>
                    <a:pt x="732" y="6"/>
                  </a:lnTo>
                  <a:lnTo>
                    <a:pt x="732" y="6"/>
                  </a:lnTo>
                  <a:lnTo>
                    <a:pt x="738" y="8"/>
                  </a:lnTo>
                  <a:lnTo>
                    <a:pt x="744" y="10"/>
                  </a:lnTo>
                  <a:lnTo>
                    <a:pt x="744" y="10"/>
                  </a:lnTo>
                  <a:lnTo>
                    <a:pt x="748" y="12"/>
                  </a:lnTo>
                  <a:lnTo>
                    <a:pt x="748" y="18"/>
                  </a:lnTo>
                  <a:lnTo>
                    <a:pt x="758" y="18"/>
                  </a:lnTo>
                  <a:lnTo>
                    <a:pt x="758" y="18"/>
                  </a:lnTo>
                  <a:lnTo>
                    <a:pt x="756" y="12"/>
                  </a:lnTo>
                  <a:lnTo>
                    <a:pt x="754" y="8"/>
                  </a:lnTo>
                  <a:lnTo>
                    <a:pt x="754" y="8"/>
                  </a:lnTo>
                  <a:lnTo>
                    <a:pt x="750" y="4"/>
                  </a:lnTo>
                  <a:lnTo>
                    <a:pt x="746" y="2"/>
                  </a:lnTo>
                  <a:lnTo>
                    <a:pt x="746" y="2"/>
                  </a:lnTo>
                  <a:lnTo>
                    <a:pt x="738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22" y="0"/>
                  </a:lnTo>
                  <a:lnTo>
                    <a:pt x="714" y="4"/>
                  </a:lnTo>
                  <a:lnTo>
                    <a:pt x="714" y="4"/>
                  </a:lnTo>
                  <a:lnTo>
                    <a:pt x="708" y="10"/>
                  </a:lnTo>
                  <a:lnTo>
                    <a:pt x="706" y="16"/>
                  </a:lnTo>
                  <a:lnTo>
                    <a:pt x="706" y="16"/>
                  </a:lnTo>
                  <a:lnTo>
                    <a:pt x="708" y="20"/>
                  </a:lnTo>
                  <a:lnTo>
                    <a:pt x="708" y="24"/>
                  </a:lnTo>
                  <a:lnTo>
                    <a:pt x="708" y="24"/>
                  </a:lnTo>
                  <a:lnTo>
                    <a:pt x="716" y="30"/>
                  </a:lnTo>
                  <a:lnTo>
                    <a:pt x="716" y="30"/>
                  </a:lnTo>
                  <a:lnTo>
                    <a:pt x="730" y="34"/>
                  </a:lnTo>
                  <a:lnTo>
                    <a:pt x="730" y="34"/>
                  </a:lnTo>
                  <a:lnTo>
                    <a:pt x="744" y="38"/>
                  </a:lnTo>
                  <a:lnTo>
                    <a:pt x="744" y="38"/>
                  </a:lnTo>
                  <a:lnTo>
                    <a:pt x="750" y="40"/>
                  </a:lnTo>
                  <a:lnTo>
                    <a:pt x="750" y="40"/>
                  </a:lnTo>
                  <a:lnTo>
                    <a:pt x="750" y="46"/>
                  </a:lnTo>
                  <a:lnTo>
                    <a:pt x="750" y="46"/>
                  </a:lnTo>
                  <a:lnTo>
                    <a:pt x="750" y="50"/>
                  </a:lnTo>
                  <a:lnTo>
                    <a:pt x="746" y="52"/>
                  </a:lnTo>
                  <a:lnTo>
                    <a:pt x="746" y="52"/>
                  </a:lnTo>
                  <a:lnTo>
                    <a:pt x="740" y="54"/>
                  </a:lnTo>
                  <a:lnTo>
                    <a:pt x="734" y="56"/>
                  </a:lnTo>
                  <a:lnTo>
                    <a:pt x="734" y="56"/>
                  </a:lnTo>
                  <a:lnTo>
                    <a:pt x="724" y="54"/>
                  </a:lnTo>
                  <a:lnTo>
                    <a:pt x="724" y="54"/>
                  </a:lnTo>
                  <a:lnTo>
                    <a:pt x="716" y="50"/>
                  </a:lnTo>
                  <a:lnTo>
                    <a:pt x="716" y="50"/>
                  </a:lnTo>
                  <a:lnTo>
                    <a:pt x="714" y="46"/>
                  </a:lnTo>
                  <a:lnTo>
                    <a:pt x="712" y="42"/>
                  </a:lnTo>
                  <a:lnTo>
                    <a:pt x="704" y="42"/>
                  </a:lnTo>
                  <a:lnTo>
                    <a:pt x="704" y="42"/>
                  </a:lnTo>
                  <a:lnTo>
                    <a:pt x="706" y="50"/>
                  </a:lnTo>
                  <a:lnTo>
                    <a:pt x="712" y="58"/>
                  </a:lnTo>
                  <a:lnTo>
                    <a:pt x="712" y="58"/>
                  </a:lnTo>
                  <a:close/>
                  <a:moveTo>
                    <a:pt x="822" y="62"/>
                  </a:moveTo>
                  <a:lnTo>
                    <a:pt x="822" y="54"/>
                  </a:lnTo>
                  <a:lnTo>
                    <a:pt x="780" y="54"/>
                  </a:lnTo>
                  <a:lnTo>
                    <a:pt x="780" y="34"/>
                  </a:lnTo>
                  <a:lnTo>
                    <a:pt x="818" y="34"/>
                  </a:lnTo>
                  <a:lnTo>
                    <a:pt x="818" y="26"/>
                  </a:lnTo>
                  <a:lnTo>
                    <a:pt x="780" y="26"/>
                  </a:lnTo>
                  <a:lnTo>
                    <a:pt x="780" y="8"/>
                  </a:lnTo>
                  <a:lnTo>
                    <a:pt x="820" y="8"/>
                  </a:lnTo>
                  <a:lnTo>
                    <a:pt x="820" y="0"/>
                  </a:lnTo>
                  <a:lnTo>
                    <a:pt x="770" y="0"/>
                  </a:lnTo>
                  <a:lnTo>
                    <a:pt x="770" y="62"/>
                  </a:lnTo>
                  <a:lnTo>
                    <a:pt x="822" y="62"/>
                  </a:lnTo>
                  <a:lnTo>
                    <a:pt x="822" y="62"/>
                  </a:lnTo>
                  <a:close/>
                  <a:moveTo>
                    <a:pt x="886" y="62"/>
                  </a:moveTo>
                  <a:lnTo>
                    <a:pt x="886" y="54"/>
                  </a:lnTo>
                  <a:lnTo>
                    <a:pt x="842" y="54"/>
                  </a:lnTo>
                  <a:lnTo>
                    <a:pt x="842" y="34"/>
                  </a:lnTo>
                  <a:lnTo>
                    <a:pt x="880" y="34"/>
                  </a:lnTo>
                  <a:lnTo>
                    <a:pt x="880" y="26"/>
                  </a:lnTo>
                  <a:lnTo>
                    <a:pt x="842" y="26"/>
                  </a:lnTo>
                  <a:lnTo>
                    <a:pt x="842" y="8"/>
                  </a:lnTo>
                  <a:lnTo>
                    <a:pt x="884" y="8"/>
                  </a:lnTo>
                  <a:lnTo>
                    <a:pt x="884" y="0"/>
                  </a:lnTo>
                  <a:lnTo>
                    <a:pt x="832" y="0"/>
                  </a:lnTo>
                  <a:lnTo>
                    <a:pt x="832" y="62"/>
                  </a:lnTo>
                  <a:lnTo>
                    <a:pt x="886" y="62"/>
                  </a:lnTo>
                  <a:lnTo>
                    <a:pt x="886" y="62"/>
                  </a:lnTo>
                  <a:close/>
                  <a:moveTo>
                    <a:pt x="942" y="62"/>
                  </a:moveTo>
                  <a:lnTo>
                    <a:pt x="956" y="14"/>
                  </a:lnTo>
                  <a:lnTo>
                    <a:pt x="956" y="14"/>
                  </a:lnTo>
                  <a:lnTo>
                    <a:pt x="958" y="8"/>
                  </a:lnTo>
                  <a:lnTo>
                    <a:pt x="960" y="14"/>
                  </a:lnTo>
                  <a:lnTo>
                    <a:pt x="976" y="62"/>
                  </a:lnTo>
                  <a:lnTo>
                    <a:pt x="984" y="62"/>
                  </a:lnTo>
                  <a:lnTo>
                    <a:pt x="1004" y="0"/>
                  </a:lnTo>
                  <a:lnTo>
                    <a:pt x="994" y="0"/>
                  </a:lnTo>
                  <a:lnTo>
                    <a:pt x="984" y="40"/>
                  </a:lnTo>
                  <a:lnTo>
                    <a:pt x="984" y="40"/>
                  </a:lnTo>
                  <a:lnTo>
                    <a:pt x="980" y="54"/>
                  </a:lnTo>
                  <a:lnTo>
                    <a:pt x="980" y="54"/>
                  </a:lnTo>
                  <a:lnTo>
                    <a:pt x="974" y="32"/>
                  </a:lnTo>
                  <a:lnTo>
                    <a:pt x="964" y="0"/>
                  </a:lnTo>
                  <a:lnTo>
                    <a:pt x="952" y="0"/>
                  </a:lnTo>
                  <a:lnTo>
                    <a:pt x="940" y="42"/>
                  </a:lnTo>
                  <a:lnTo>
                    <a:pt x="936" y="54"/>
                  </a:lnTo>
                  <a:lnTo>
                    <a:pt x="936" y="54"/>
                  </a:lnTo>
                  <a:lnTo>
                    <a:pt x="934" y="40"/>
                  </a:lnTo>
                  <a:lnTo>
                    <a:pt x="922" y="0"/>
                  </a:lnTo>
                  <a:lnTo>
                    <a:pt x="914" y="0"/>
                  </a:lnTo>
                  <a:lnTo>
                    <a:pt x="932" y="62"/>
                  </a:lnTo>
                  <a:lnTo>
                    <a:pt x="942" y="62"/>
                  </a:lnTo>
                  <a:lnTo>
                    <a:pt x="942" y="62"/>
                  </a:lnTo>
                  <a:close/>
                  <a:moveTo>
                    <a:pt x="1062" y="62"/>
                  </a:moveTo>
                  <a:lnTo>
                    <a:pt x="1062" y="54"/>
                  </a:lnTo>
                  <a:lnTo>
                    <a:pt x="1018" y="54"/>
                  </a:lnTo>
                  <a:lnTo>
                    <a:pt x="1018" y="34"/>
                  </a:lnTo>
                  <a:lnTo>
                    <a:pt x="1058" y="34"/>
                  </a:lnTo>
                  <a:lnTo>
                    <a:pt x="1058" y="26"/>
                  </a:lnTo>
                  <a:lnTo>
                    <a:pt x="1018" y="26"/>
                  </a:lnTo>
                  <a:lnTo>
                    <a:pt x="1018" y="8"/>
                  </a:lnTo>
                  <a:lnTo>
                    <a:pt x="1060" y="8"/>
                  </a:lnTo>
                  <a:lnTo>
                    <a:pt x="1060" y="0"/>
                  </a:lnTo>
                  <a:lnTo>
                    <a:pt x="1010" y="0"/>
                  </a:lnTo>
                  <a:lnTo>
                    <a:pt x="1010" y="62"/>
                  </a:lnTo>
                  <a:lnTo>
                    <a:pt x="1062" y="62"/>
                  </a:lnTo>
                  <a:lnTo>
                    <a:pt x="1062" y="62"/>
                  </a:lnTo>
                  <a:close/>
                  <a:moveTo>
                    <a:pt x="1098" y="62"/>
                  </a:moveTo>
                  <a:lnTo>
                    <a:pt x="1098" y="62"/>
                  </a:lnTo>
                  <a:lnTo>
                    <a:pt x="1106" y="62"/>
                  </a:lnTo>
                  <a:lnTo>
                    <a:pt x="1112" y="60"/>
                  </a:lnTo>
                  <a:lnTo>
                    <a:pt x="1112" y="60"/>
                  </a:lnTo>
                  <a:lnTo>
                    <a:pt x="1118" y="58"/>
                  </a:lnTo>
                  <a:lnTo>
                    <a:pt x="1122" y="54"/>
                  </a:lnTo>
                  <a:lnTo>
                    <a:pt x="1122" y="54"/>
                  </a:lnTo>
                  <a:lnTo>
                    <a:pt x="1124" y="50"/>
                  </a:lnTo>
                  <a:lnTo>
                    <a:pt x="1124" y="44"/>
                  </a:lnTo>
                  <a:lnTo>
                    <a:pt x="1124" y="44"/>
                  </a:lnTo>
                  <a:lnTo>
                    <a:pt x="1124" y="38"/>
                  </a:lnTo>
                  <a:lnTo>
                    <a:pt x="1122" y="34"/>
                  </a:lnTo>
                  <a:lnTo>
                    <a:pt x="1122" y="34"/>
                  </a:lnTo>
                  <a:lnTo>
                    <a:pt x="1116" y="32"/>
                  </a:lnTo>
                  <a:lnTo>
                    <a:pt x="1112" y="30"/>
                  </a:lnTo>
                  <a:lnTo>
                    <a:pt x="1112" y="30"/>
                  </a:lnTo>
                  <a:lnTo>
                    <a:pt x="1118" y="24"/>
                  </a:lnTo>
                  <a:lnTo>
                    <a:pt x="1118" y="24"/>
                  </a:lnTo>
                  <a:lnTo>
                    <a:pt x="1120" y="20"/>
                  </a:lnTo>
                  <a:lnTo>
                    <a:pt x="1122" y="16"/>
                  </a:lnTo>
                  <a:lnTo>
                    <a:pt x="1122" y="16"/>
                  </a:lnTo>
                  <a:lnTo>
                    <a:pt x="1120" y="12"/>
                  </a:lnTo>
                  <a:lnTo>
                    <a:pt x="1118" y="8"/>
                  </a:lnTo>
                  <a:lnTo>
                    <a:pt x="1118" y="8"/>
                  </a:lnTo>
                  <a:lnTo>
                    <a:pt x="1114" y="4"/>
                  </a:lnTo>
                  <a:lnTo>
                    <a:pt x="1110" y="2"/>
                  </a:lnTo>
                  <a:lnTo>
                    <a:pt x="1110" y="2"/>
                  </a:lnTo>
                  <a:lnTo>
                    <a:pt x="1098" y="0"/>
                  </a:lnTo>
                  <a:lnTo>
                    <a:pt x="1072" y="0"/>
                  </a:lnTo>
                  <a:lnTo>
                    <a:pt x="1072" y="62"/>
                  </a:lnTo>
                  <a:lnTo>
                    <a:pt x="1098" y="62"/>
                  </a:lnTo>
                  <a:lnTo>
                    <a:pt x="1098" y="62"/>
                  </a:lnTo>
                  <a:close/>
                  <a:moveTo>
                    <a:pt x="1080" y="8"/>
                  </a:moveTo>
                  <a:lnTo>
                    <a:pt x="1094" y="8"/>
                  </a:lnTo>
                  <a:lnTo>
                    <a:pt x="1094" y="8"/>
                  </a:lnTo>
                  <a:lnTo>
                    <a:pt x="1106" y="8"/>
                  </a:lnTo>
                  <a:lnTo>
                    <a:pt x="1106" y="8"/>
                  </a:lnTo>
                  <a:lnTo>
                    <a:pt x="1110" y="12"/>
                  </a:lnTo>
                  <a:lnTo>
                    <a:pt x="1110" y="12"/>
                  </a:lnTo>
                  <a:lnTo>
                    <a:pt x="1112" y="16"/>
                  </a:lnTo>
                  <a:lnTo>
                    <a:pt x="1112" y="16"/>
                  </a:lnTo>
                  <a:lnTo>
                    <a:pt x="1110" y="22"/>
                  </a:lnTo>
                  <a:lnTo>
                    <a:pt x="1110" y="22"/>
                  </a:lnTo>
                  <a:lnTo>
                    <a:pt x="1104" y="26"/>
                  </a:lnTo>
                  <a:lnTo>
                    <a:pt x="1104" y="26"/>
                  </a:lnTo>
                  <a:lnTo>
                    <a:pt x="1096" y="26"/>
                  </a:lnTo>
                  <a:lnTo>
                    <a:pt x="1080" y="26"/>
                  </a:lnTo>
                  <a:lnTo>
                    <a:pt x="1080" y="8"/>
                  </a:lnTo>
                  <a:lnTo>
                    <a:pt x="1080" y="8"/>
                  </a:lnTo>
                  <a:close/>
                  <a:moveTo>
                    <a:pt x="1080" y="34"/>
                  </a:moveTo>
                  <a:lnTo>
                    <a:pt x="1098" y="34"/>
                  </a:lnTo>
                  <a:lnTo>
                    <a:pt x="1098" y="34"/>
                  </a:lnTo>
                  <a:lnTo>
                    <a:pt x="1108" y="34"/>
                  </a:lnTo>
                  <a:lnTo>
                    <a:pt x="1108" y="34"/>
                  </a:lnTo>
                  <a:lnTo>
                    <a:pt x="1114" y="38"/>
                  </a:lnTo>
                  <a:lnTo>
                    <a:pt x="1114" y="38"/>
                  </a:lnTo>
                  <a:lnTo>
                    <a:pt x="1116" y="44"/>
                  </a:lnTo>
                  <a:lnTo>
                    <a:pt x="1116" y="44"/>
                  </a:lnTo>
                  <a:lnTo>
                    <a:pt x="1112" y="50"/>
                  </a:lnTo>
                  <a:lnTo>
                    <a:pt x="1112" y="50"/>
                  </a:lnTo>
                  <a:lnTo>
                    <a:pt x="1106" y="54"/>
                  </a:lnTo>
                  <a:lnTo>
                    <a:pt x="1106" y="54"/>
                  </a:lnTo>
                  <a:lnTo>
                    <a:pt x="1098" y="54"/>
                  </a:lnTo>
                  <a:lnTo>
                    <a:pt x="1080" y="54"/>
                  </a:lnTo>
                  <a:lnTo>
                    <a:pt x="1080" y="34"/>
                  </a:lnTo>
                  <a:lnTo>
                    <a:pt x="1080" y="34"/>
                  </a:lnTo>
                  <a:close/>
                  <a:moveTo>
                    <a:pt x="1168" y="62"/>
                  </a:moveTo>
                  <a:lnTo>
                    <a:pt x="1168" y="36"/>
                  </a:lnTo>
                  <a:lnTo>
                    <a:pt x="1186" y="36"/>
                  </a:lnTo>
                  <a:lnTo>
                    <a:pt x="1186" y="36"/>
                  </a:lnTo>
                  <a:lnTo>
                    <a:pt x="1198" y="36"/>
                  </a:lnTo>
                  <a:lnTo>
                    <a:pt x="1206" y="32"/>
                  </a:lnTo>
                  <a:lnTo>
                    <a:pt x="1206" y="32"/>
                  </a:lnTo>
                  <a:lnTo>
                    <a:pt x="1210" y="26"/>
                  </a:lnTo>
                  <a:lnTo>
                    <a:pt x="1212" y="18"/>
                  </a:lnTo>
                  <a:lnTo>
                    <a:pt x="1212" y="18"/>
                  </a:lnTo>
                  <a:lnTo>
                    <a:pt x="1212" y="12"/>
                  </a:lnTo>
                  <a:lnTo>
                    <a:pt x="1208" y="8"/>
                  </a:lnTo>
                  <a:lnTo>
                    <a:pt x="1208" y="8"/>
                  </a:lnTo>
                  <a:lnTo>
                    <a:pt x="1204" y="4"/>
                  </a:lnTo>
                  <a:lnTo>
                    <a:pt x="1200" y="2"/>
                  </a:lnTo>
                  <a:lnTo>
                    <a:pt x="1200" y="2"/>
                  </a:lnTo>
                  <a:lnTo>
                    <a:pt x="1186" y="0"/>
                  </a:lnTo>
                  <a:lnTo>
                    <a:pt x="1158" y="0"/>
                  </a:lnTo>
                  <a:lnTo>
                    <a:pt x="1158" y="62"/>
                  </a:lnTo>
                  <a:lnTo>
                    <a:pt x="1168" y="62"/>
                  </a:lnTo>
                  <a:lnTo>
                    <a:pt x="1168" y="62"/>
                  </a:lnTo>
                  <a:close/>
                  <a:moveTo>
                    <a:pt x="1168" y="8"/>
                  </a:moveTo>
                  <a:lnTo>
                    <a:pt x="1186" y="8"/>
                  </a:lnTo>
                  <a:lnTo>
                    <a:pt x="1186" y="8"/>
                  </a:lnTo>
                  <a:lnTo>
                    <a:pt x="1196" y="8"/>
                  </a:lnTo>
                  <a:lnTo>
                    <a:pt x="1196" y="8"/>
                  </a:lnTo>
                  <a:lnTo>
                    <a:pt x="1200" y="12"/>
                  </a:lnTo>
                  <a:lnTo>
                    <a:pt x="1200" y="12"/>
                  </a:lnTo>
                  <a:lnTo>
                    <a:pt x="1202" y="18"/>
                  </a:lnTo>
                  <a:lnTo>
                    <a:pt x="1202" y="18"/>
                  </a:lnTo>
                  <a:lnTo>
                    <a:pt x="1202" y="24"/>
                  </a:lnTo>
                  <a:lnTo>
                    <a:pt x="1198" y="26"/>
                  </a:lnTo>
                  <a:lnTo>
                    <a:pt x="1198" y="26"/>
                  </a:lnTo>
                  <a:lnTo>
                    <a:pt x="1194" y="28"/>
                  </a:lnTo>
                  <a:lnTo>
                    <a:pt x="1186" y="30"/>
                  </a:lnTo>
                  <a:lnTo>
                    <a:pt x="1168" y="30"/>
                  </a:lnTo>
                  <a:lnTo>
                    <a:pt x="1168" y="8"/>
                  </a:lnTo>
                  <a:lnTo>
                    <a:pt x="1168" y="8"/>
                  </a:lnTo>
                  <a:close/>
                  <a:moveTo>
                    <a:pt x="1224" y="62"/>
                  </a:moveTo>
                  <a:lnTo>
                    <a:pt x="1232" y="44"/>
                  </a:lnTo>
                  <a:lnTo>
                    <a:pt x="1260" y="44"/>
                  </a:lnTo>
                  <a:lnTo>
                    <a:pt x="1268" y="62"/>
                  </a:lnTo>
                  <a:lnTo>
                    <a:pt x="1280" y="62"/>
                  </a:lnTo>
                  <a:lnTo>
                    <a:pt x="1250" y="0"/>
                  </a:lnTo>
                  <a:lnTo>
                    <a:pt x="1240" y="0"/>
                  </a:lnTo>
                  <a:lnTo>
                    <a:pt x="1214" y="62"/>
                  </a:lnTo>
                  <a:lnTo>
                    <a:pt x="1224" y="62"/>
                  </a:lnTo>
                  <a:lnTo>
                    <a:pt x="1224" y="62"/>
                  </a:lnTo>
                  <a:close/>
                  <a:moveTo>
                    <a:pt x="1242" y="18"/>
                  </a:moveTo>
                  <a:lnTo>
                    <a:pt x="1242" y="18"/>
                  </a:lnTo>
                  <a:lnTo>
                    <a:pt x="1246" y="6"/>
                  </a:lnTo>
                  <a:lnTo>
                    <a:pt x="1246" y="6"/>
                  </a:lnTo>
                  <a:lnTo>
                    <a:pt x="1250" y="20"/>
                  </a:lnTo>
                  <a:lnTo>
                    <a:pt x="1258" y="36"/>
                  </a:lnTo>
                  <a:lnTo>
                    <a:pt x="1234" y="36"/>
                  </a:lnTo>
                  <a:lnTo>
                    <a:pt x="1242" y="18"/>
                  </a:lnTo>
                  <a:lnTo>
                    <a:pt x="1242" y="18"/>
                  </a:lnTo>
                  <a:close/>
                  <a:moveTo>
                    <a:pt x="1338" y="38"/>
                  </a:moveTo>
                  <a:lnTo>
                    <a:pt x="1338" y="50"/>
                  </a:lnTo>
                  <a:lnTo>
                    <a:pt x="1338" y="50"/>
                  </a:lnTo>
                  <a:lnTo>
                    <a:pt x="1328" y="54"/>
                  </a:lnTo>
                  <a:lnTo>
                    <a:pt x="1328" y="54"/>
                  </a:lnTo>
                  <a:lnTo>
                    <a:pt x="1318" y="56"/>
                  </a:lnTo>
                  <a:lnTo>
                    <a:pt x="1318" y="56"/>
                  </a:lnTo>
                  <a:lnTo>
                    <a:pt x="1306" y="54"/>
                  </a:lnTo>
                  <a:lnTo>
                    <a:pt x="1298" y="50"/>
                  </a:lnTo>
                  <a:lnTo>
                    <a:pt x="1298" y="50"/>
                  </a:lnTo>
                  <a:lnTo>
                    <a:pt x="1294" y="42"/>
                  </a:lnTo>
                  <a:lnTo>
                    <a:pt x="1292" y="30"/>
                  </a:lnTo>
                  <a:lnTo>
                    <a:pt x="1292" y="30"/>
                  </a:lnTo>
                  <a:lnTo>
                    <a:pt x="1292" y="24"/>
                  </a:lnTo>
                  <a:lnTo>
                    <a:pt x="1294" y="18"/>
                  </a:lnTo>
                  <a:lnTo>
                    <a:pt x="1294" y="18"/>
                  </a:lnTo>
                  <a:lnTo>
                    <a:pt x="1298" y="12"/>
                  </a:lnTo>
                  <a:lnTo>
                    <a:pt x="1304" y="8"/>
                  </a:lnTo>
                  <a:lnTo>
                    <a:pt x="1304" y="8"/>
                  </a:lnTo>
                  <a:lnTo>
                    <a:pt x="1310" y="6"/>
                  </a:lnTo>
                  <a:lnTo>
                    <a:pt x="1316" y="6"/>
                  </a:lnTo>
                  <a:lnTo>
                    <a:pt x="1316" y="6"/>
                  </a:lnTo>
                  <a:lnTo>
                    <a:pt x="1326" y="8"/>
                  </a:lnTo>
                  <a:lnTo>
                    <a:pt x="1326" y="8"/>
                  </a:lnTo>
                  <a:lnTo>
                    <a:pt x="1334" y="12"/>
                  </a:lnTo>
                  <a:lnTo>
                    <a:pt x="1334" y="12"/>
                  </a:lnTo>
                  <a:lnTo>
                    <a:pt x="1338" y="20"/>
                  </a:lnTo>
                  <a:lnTo>
                    <a:pt x="1346" y="18"/>
                  </a:lnTo>
                  <a:lnTo>
                    <a:pt x="1346" y="18"/>
                  </a:lnTo>
                  <a:lnTo>
                    <a:pt x="1344" y="12"/>
                  </a:lnTo>
                  <a:lnTo>
                    <a:pt x="1340" y="8"/>
                  </a:lnTo>
                  <a:lnTo>
                    <a:pt x="1340" y="8"/>
                  </a:lnTo>
                  <a:lnTo>
                    <a:pt x="1336" y="4"/>
                  </a:lnTo>
                  <a:lnTo>
                    <a:pt x="1330" y="2"/>
                  </a:lnTo>
                  <a:lnTo>
                    <a:pt x="1330" y="2"/>
                  </a:lnTo>
                  <a:lnTo>
                    <a:pt x="1318" y="0"/>
                  </a:lnTo>
                  <a:lnTo>
                    <a:pt x="1318" y="0"/>
                  </a:lnTo>
                  <a:lnTo>
                    <a:pt x="1308" y="0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292" y="8"/>
                  </a:lnTo>
                  <a:lnTo>
                    <a:pt x="1286" y="14"/>
                  </a:lnTo>
                  <a:lnTo>
                    <a:pt x="1286" y="14"/>
                  </a:lnTo>
                  <a:lnTo>
                    <a:pt x="1284" y="22"/>
                  </a:lnTo>
                  <a:lnTo>
                    <a:pt x="1282" y="32"/>
                  </a:lnTo>
                  <a:lnTo>
                    <a:pt x="1282" y="32"/>
                  </a:lnTo>
                  <a:lnTo>
                    <a:pt x="1284" y="40"/>
                  </a:lnTo>
                  <a:lnTo>
                    <a:pt x="1286" y="48"/>
                  </a:lnTo>
                  <a:lnTo>
                    <a:pt x="1286" y="48"/>
                  </a:lnTo>
                  <a:lnTo>
                    <a:pt x="1292" y="54"/>
                  </a:lnTo>
                  <a:lnTo>
                    <a:pt x="1300" y="60"/>
                  </a:lnTo>
                  <a:lnTo>
                    <a:pt x="1300" y="60"/>
                  </a:lnTo>
                  <a:lnTo>
                    <a:pt x="1308" y="62"/>
                  </a:lnTo>
                  <a:lnTo>
                    <a:pt x="1318" y="64"/>
                  </a:lnTo>
                  <a:lnTo>
                    <a:pt x="1318" y="64"/>
                  </a:lnTo>
                  <a:lnTo>
                    <a:pt x="1326" y="62"/>
                  </a:lnTo>
                  <a:lnTo>
                    <a:pt x="1332" y="60"/>
                  </a:lnTo>
                  <a:lnTo>
                    <a:pt x="1332" y="60"/>
                  </a:lnTo>
                  <a:lnTo>
                    <a:pt x="1348" y="54"/>
                  </a:lnTo>
                  <a:lnTo>
                    <a:pt x="1348" y="30"/>
                  </a:lnTo>
                  <a:lnTo>
                    <a:pt x="1318" y="30"/>
                  </a:lnTo>
                  <a:lnTo>
                    <a:pt x="1318" y="38"/>
                  </a:lnTo>
                  <a:lnTo>
                    <a:pt x="1338" y="38"/>
                  </a:lnTo>
                  <a:lnTo>
                    <a:pt x="1338" y="38"/>
                  </a:lnTo>
                  <a:close/>
                  <a:moveTo>
                    <a:pt x="1410" y="62"/>
                  </a:moveTo>
                  <a:lnTo>
                    <a:pt x="1410" y="54"/>
                  </a:lnTo>
                  <a:lnTo>
                    <a:pt x="1368" y="54"/>
                  </a:lnTo>
                  <a:lnTo>
                    <a:pt x="1368" y="34"/>
                  </a:lnTo>
                  <a:lnTo>
                    <a:pt x="1406" y="34"/>
                  </a:lnTo>
                  <a:lnTo>
                    <a:pt x="1406" y="26"/>
                  </a:lnTo>
                  <a:lnTo>
                    <a:pt x="1368" y="26"/>
                  </a:lnTo>
                  <a:lnTo>
                    <a:pt x="1368" y="8"/>
                  </a:lnTo>
                  <a:lnTo>
                    <a:pt x="1408" y="8"/>
                  </a:lnTo>
                  <a:lnTo>
                    <a:pt x="1408" y="0"/>
                  </a:lnTo>
                  <a:lnTo>
                    <a:pt x="1358" y="0"/>
                  </a:lnTo>
                  <a:lnTo>
                    <a:pt x="1358" y="62"/>
                  </a:lnTo>
                  <a:lnTo>
                    <a:pt x="1410" y="62"/>
                  </a:lnTo>
                  <a:lnTo>
                    <a:pt x="1410" y="62"/>
                  </a:lnTo>
                  <a:close/>
                  <a:moveTo>
                    <a:pt x="1426" y="58"/>
                  </a:moveTo>
                  <a:lnTo>
                    <a:pt x="1426" y="58"/>
                  </a:lnTo>
                  <a:lnTo>
                    <a:pt x="1434" y="62"/>
                  </a:lnTo>
                  <a:lnTo>
                    <a:pt x="1446" y="64"/>
                  </a:lnTo>
                  <a:lnTo>
                    <a:pt x="1446" y="64"/>
                  </a:lnTo>
                  <a:lnTo>
                    <a:pt x="1454" y="62"/>
                  </a:lnTo>
                  <a:lnTo>
                    <a:pt x="1460" y="60"/>
                  </a:lnTo>
                  <a:lnTo>
                    <a:pt x="1460" y="60"/>
                  </a:lnTo>
                  <a:lnTo>
                    <a:pt x="1466" y="58"/>
                  </a:lnTo>
                  <a:lnTo>
                    <a:pt x="1470" y="54"/>
                  </a:lnTo>
                  <a:lnTo>
                    <a:pt x="1470" y="54"/>
                  </a:lnTo>
                  <a:lnTo>
                    <a:pt x="1472" y="50"/>
                  </a:lnTo>
                  <a:lnTo>
                    <a:pt x="1474" y="44"/>
                  </a:lnTo>
                  <a:lnTo>
                    <a:pt x="1474" y="44"/>
                  </a:lnTo>
                  <a:lnTo>
                    <a:pt x="1472" y="40"/>
                  </a:lnTo>
                  <a:lnTo>
                    <a:pt x="1470" y="36"/>
                  </a:lnTo>
                  <a:lnTo>
                    <a:pt x="1470" y="36"/>
                  </a:lnTo>
                  <a:lnTo>
                    <a:pt x="1466" y="32"/>
                  </a:lnTo>
                  <a:lnTo>
                    <a:pt x="1460" y="30"/>
                  </a:lnTo>
                  <a:lnTo>
                    <a:pt x="1460" y="30"/>
                  </a:lnTo>
                  <a:lnTo>
                    <a:pt x="1446" y="26"/>
                  </a:lnTo>
                  <a:lnTo>
                    <a:pt x="1446" y="26"/>
                  </a:lnTo>
                  <a:lnTo>
                    <a:pt x="1432" y="22"/>
                  </a:lnTo>
                  <a:lnTo>
                    <a:pt x="1432" y="22"/>
                  </a:lnTo>
                  <a:lnTo>
                    <a:pt x="1430" y="18"/>
                  </a:lnTo>
                  <a:lnTo>
                    <a:pt x="1428" y="16"/>
                  </a:lnTo>
                  <a:lnTo>
                    <a:pt x="1428" y="16"/>
                  </a:lnTo>
                  <a:lnTo>
                    <a:pt x="1430" y="12"/>
                  </a:lnTo>
                  <a:lnTo>
                    <a:pt x="1432" y="8"/>
                  </a:lnTo>
                  <a:lnTo>
                    <a:pt x="1432" y="8"/>
                  </a:lnTo>
                  <a:lnTo>
                    <a:pt x="1438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52" y="8"/>
                  </a:lnTo>
                  <a:lnTo>
                    <a:pt x="1458" y="10"/>
                  </a:lnTo>
                  <a:lnTo>
                    <a:pt x="1458" y="10"/>
                  </a:lnTo>
                  <a:lnTo>
                    <a:pt x="1460" y="12"/>
                  </a:lnTo>
                  <a:lnTo>
                    <a:pt x="1462" y="18"/>
                  </a:lnTo>
                  <a:lnTo>
                    <a:pt x="1470" y="18"/>
                  </a:lnTo>
                  <a:lnTo>
                    <a:pt x="1470" y="18"/>
                  </a:lnTo>
                  <a:lnTo>
                    <a:pt x="1470" y="12"/>
                  </a:lnTo>
                  <a:lnTo>
                    <a:pt x="1468" y="8"/>
                  </a:lnTo>
                  <a:lnTo>
                    <a:pt x="1468" y="8"/>
                  </a:lnTo>
                  <a:lnTo>
                    <a:pt x="1464" y="4"/>
                  </a:lnTo>
                  <a:lnTo>
                    <a:pt x="1458" y="2"/>
                  </a:lnTo>
                  <a:lnTo>
                    <a:pt x="1458" y="2"/>
                  </a:lnTo>
                  <a:lnTo>
                    <a:pt x="1452" y="0"/>
                  </a:lnTo>
                  <a:lnTo>
                    <a:pt x="1444" y="0"/>
                  </a:lnTo>
                  <a:lnTo>
                    <a:pt x="1444" y="0"/>
                  </a:lnTo>
                  <a:lnTo>
                    <a:pt x="1434" y="0"/>
                  </a:lnTo>
                  <a:lnTo>
                    <a:pt x="1426" y="4"/>
                  </a:lnTo>
                  <a:lnTo>
                    <a:pt x="1426" y="4"/>
                  </a:lnTo>
                  <a:lnTo>
                    <a:pt x="1422" y="10"/>
                  </a:lnTo>
                  <a:lnTo>
                    <a:pt x="1420" y="16"/>
                  </a:lnTo>
                  <a:lnTo>
                    <a:pt x="1420" y="16"/>
                  </a:lnTo>
                  <a:lnTo>
                    <a:pt x="1420" y="20"/>
                  </a:lnTo>
                  <a:lnTo>
                    <a:pt x="1422" y="24"/>
                  </a:lnTo>
                  <a:lnTo>
                    <a:pt x="1422" y="24"/>
                  </a:lnTo>
                  <a:lnTo>
                    <a:pt x="1428" y="30"/>
                  </a:lnTo>
                  <a:lnTo>
                    <a:pt x="1428" y="30"/>
                  </a:lnTo>
                  <a:lnTo>
                    <a:pt x="1442" y="34"/>
                  </a:lnTo>
                  <a:lnTo>
                    <a:pt x="1442" y="34"/>
                  </a:lnTo>
                  <a:lnTo>
                    <a:pt x="1458" y="38"/>
                  </a:lnTo>
                  <a:lnTo>
                    <a:pt x="1458" y="38"/>
                  </a:lnTo>
                  <a:lnTo>
                    <a:pt x="1462" y="40"/>
                  </a:lnTo>
                  <a:lnTo>
                    <a:pt x="1462" y="40"/>
                  </a:lnTo>
                  <a:lnTo>
                    <a:pt x="1464" y="46"/>
                  </a:lnTo>
                  <a:lnTo>
                    <a:pt x="1464" y="46"/>
                  </a:lnTo>
                  <a:lnTo>
                    <a:pt x="1462" y="50"/>
                  </a:lnTo>
                  <a:lnTo>
                    <a:pt x="1460" y="52"/>
                  </a:lnTo>
                  <a:lnTo>
                    <a:pt x="1460" y="52"/>
                  </a:lnTo>
                  <a:lnTo>
                    <a:pt x="1454" y="54"/>
                  </a:lnTo>
                  <a:lnTo>
                    <a:pt x="1446" y="56"/>
                  </a:lnTo>
                  <a:lnTo>
                    <a:pt x="1446" y="56"/>
                  </a:lnTo>
                  <a:lnTo>
                    <a:pt x="1436" y="54"/>
                  </a:lnTo>
                  <a:lnTo>
                    <a:pt x="1436" y="54"/>
                  </a:lnTo>
                  <a:lnTo>
                    <a:pt x="1430" y="50"/>
                  </a:lnTo>
                  <a:lnTo>
                    <a:pt x="1430" y="50"/>
                  </a:lnTo>
                  <a:lnTo>
                    <a:pt x="1428" y="46"/>
                  </a:lnTo>
                  <a:lnTo>
                    <a:pt x="1426" y="42"/>
                  </a:lnTo>
                  <a:lnTo>
                    <a:pt x="1418" y="42"/>
                  </a:lnTo>
                  <a:lnTo>
                    <a:pt x="1418" y="42"/>
                  </a:lnTo>
                  <a:lnTo>
                    <a:pt x="1420" y="50"/>
                  </a:lnTo>
                  <a:lnTo>
                    <a:pt x="1426" y="58"/>
                  </a:lnTo>
                  <a:lnTo>
                    <a:pt x="1426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51" name="テキスト ボックス 50"/>
          <p:cNvSpPr txBox="1"/>
          <p:nvPr/>
        </p:nvSpPr>
        <p:spPr>
          <a:xfrm>
            <a:off x="7429520" y="6335909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Satoshi Ueyama</a:t>
            </a:r>
            <a:endParaRPr kumimoji="1" lang="ja-JP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52" name="図 51" descr="Xiss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428" y="5786454"/>
            <a:ext cx="1143008" cy="5730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弧 3"/>
          <p:cNvSpPr/>
          <p:nvPr/>
        </p:nvSpPr>
        <p:spPr>
          <a:xfrm>
            <a:off x="0" y="5943600"/>
            <a:ext cx="914400" cy="914400"/>
          </a:xfrm>
          <a:prstGeom prst="arc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/>
          <p:cNvSpPr/>
          <p:nvPr/>
        </p:nvSpPr>
        <p:spPr>
          <a:xfrm rot="5400000">
            <a:off x="0" y="0"/>
            <a:ext cx="914400" cy="914400"/>
          </a:xfrm>
          <a:prstGeom prst="arc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弧 6"/>
          <p:cNvSpPr/>
          <p:nvPr/>
        </p:nvSpPr>
        <p:spPr>
          <a:xfrm rot="10800000">
            <a:off x="8229600" y="0"/>
            <a:ext cx="914400" cy="914400"/>
          </a:xfrm>
          <a:prstGeom prst="arc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弧 7"/>
          <p:cNvSpPr/>
          <p:nvPr/>
        </p:nvSpPr>
        <p:spPr>
          <a:xfrm rot="16200000">
            <a:off x="8229600" y="5943600"/>
            <a:ext cx="914400" cy="914400"/>
          </a:xfrm>
          <a:prstGeom prst="arc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>
            <a:stCxn id="4" idx="2"/>
            <a:endCxn id="8" idx="0"/>
          </p:cNvCxnSpPr>
          <p:nvPr/>
        </p:nvCxnSpPr>
        <p:spPr>
          <a:xfrm rot="5400000" flipH="1" flipV="1">
            <a:off x="4571999" y="2743200"/>
            <a:ext cx="1" cy="7315200"/>
          </a:xfrm>
          <a:prstGeom prst="line">
            <a:avLst/>
          </a:prstGeom>
          <a:ln w="47625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stCxn id="6" idx="2"/>
            <a:endCxn id="4" idx="0"/>
          </p:cNvCxnSpPr>
          <p:nvPr/>
        </p:nvCxnSpPr>
        <p:spPr>
          <a:xfrm rot="10800000" flipH="1" flipV="1">
            <a:off x="457199" y="914400"/>
            <a:ext cx="1" cy="5029200"/>
          </a:xfrm>
          <a:prstGeom prst="line">
            <a:avLst/>
          </a:prstGeom>
          <a:ln w="47625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6" idx="0"/>
            <a:endCxn id="7" idx="2"/>
          </p:cNvCxnSpPr>
          <p:nvPr/>
        </p:nvCxnSpPr>
        <p:spPr>
          <a:xfrm rot="5400000" flipH="1" flipV="1">
            <a:off x="4572000" y="-3200399"/>
            <a:ext cx="1" cy="7315200"/>
          </a:xfrm>
          <a:prstGeom prst="line">
            <a:avLst/>
          </a:prstGeom>
          <a:ln w="47625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7" idx="0"/>
            <a:endCxn id="8" idx="2"/>
          </p:cNvCxnSpPr>
          <p:nvPr/>
        </p:nvCxnSpPr>
        <p:spPr>
          <a:xfrm>
            <a:off x="8686799" y="914400"/>
            <a:ext cx="1" cy="5029200"/>
          </a:xfrm>
          <a:prstGeom prst="line">
            <a:avLst/>
          </a:prstGeom>
          <a:ln w="47625"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3929058" y="1428736"/>
            <a:ext cx="1292662" cy="33496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7200" dirty="0" smtClean="0">
                <a:solidFill>
                  <a:schemeClr val="bg1"/>
                </a:solidFill>
                <a:latin typeface="+mj-ea"/>
                <a:ea typeface="+mj-ea"/>
              </a:rPr>
              <a:t>「パース」</a:t>
            </a:r>
            <a:endParaRPr kumimoji="1" lang="ja-JP" altLang="en-US" sz="7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28992" y="5000636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 smtClean="0">
                <a:solidFill>
                  <a:schemeClr val="bg1"/>
                </a:solidFill>
                <a:latin typeface="+mj-lt"/>
              </a:rPr>
              <a:t>Parse</a:t>
            </a:r>
            <a:endParaRPr kumimoji="1" lang="ja-JP" altLang="en-US" sz="6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p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286124"/>
            <a:ext cx="1651376" cy="2324630"/>
          </a:xfrm>
          <a:prstGeom prst="rect">
            <a:avLst/>
          </a:prstGeom>
        </p:spPr>
      </p:pic>
      <p:pic>
        <p:nvPicPr>
          <p:cNvPr id="12" name="図 11" descr="p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286124"/>
            <a:ext cx="1651376" cy="2324630"/>
          </a:xfrm>
          <a:prstGeom prst="rect">
            <a:avLst/>
          </a:prstGeom>
        </p:spPr>
      </p:pic>
      <p:pic>
        <p:nvPicPr>
          <p:cNvPr id="13" name="図 12" descr="p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286124"/>
            <a:ext cx="1651376" cy="2324630"/>
          </a:xfrm>
          <a:prstGeom prst="rect">
            <a:avLst/>
          </a:prstGeom>
        </p:spPr>
      </p:pic>
      <p:pic>
        <p:nvPicPr>
          <p:cNvPr id="8" name="図 7" descr="p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286124"/>
            <a:ext cx="1651376" cy="2324630"/>
          </a:xfrm>
          <a:prstGeom prst="rect">
            <a:avLst/>
          </a:prstGeom>
        </p:spPr>
      </p:pic>
      <p:pic>
        <p:nvPicPr>
          <p:cNvPr id="9" name="図 8" descr="p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3286124"/>
            <a:ext cx="1651376" cy="2324630"/>
          </a:xfrm>
          <a:prstGeom prst="rect">
            <a:avLst/>
          </a:prstGeom>
        </p:spPr>
      </p:pic>
      <p:pic>
        <p:nvPicPr>
          <p:cNvPr id="10" name="図 9" descr="p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286124"/>
            <a:ext cx="1651376" cy="2324630"/>
          </a:xfrm>
          <a:prstGeom prst="rect">
            <a:avLst/>
          </a:prstGeom>
        </p:spPr>
      </p:pic>
      <p:pic>
        <p:nvPicPr>
          <p:cNvPr id="7" name="図 6" descr="p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3286124"/>
            <a:ext cx="1651376" cy="2324630"/>
          </a:xfrm>
          <a:prstGeom prst="rect">
            <a:avLst/>
          </a:prstGeom>
        </p:spPr>
      </p:pic>
      <p:pic>
        <p:nvPicPr>
          <p:cNvPr id="6" name="図 5" descr="p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3286124"/>
            <a:ext cx="1651376" cy="232463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00034" y="357166"/>
            <a:ext cx="7858180" cy="73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 smtClean="0">
                <a:latin typeface="+mj-ea"/>
                <a:ea typeface="+mj-ea"/>
              </a:rPr>
              <a:t>パース </a:t>
            </a:r>
            <a:r>
              <a:rPr kumimoji="1" lang="en-US" altLang="ja-JP" dirty="0" smtClean="0">
                <a:latin typeface="+mj-ea"/>
                <a:ea typeface="+mj-ea"/>
              </a:rPr>
              <a:t>Parse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14414" y="1142984"/>
            <a:ext cx="7072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kumimoji="1" lang="ja-JP" altLang="en-US" sz="4000" dirty="0"/>
              <a:t>生</a:t>
            </a:r>
            <a:r>
              <a:rPr kumimoji="1" lang="ja-JP" altLang="en-US" sz="4000" dirty="0" smtClean="0"/>
              <a:t>のデータ ＝ </a:t>
            </a:r>
            <a:r>
              <a:rPr kumimoji="1" lang="ja-JP" altLang="en-US" sz="4000" dirty="0" smtClean="0">
                <a:solidFill>
                  <a:srgbClr val="FF0066"/>
                </a:solidFill>
              </a:rPr>
              <a:t>ストリーム</a:t>
            </a:r>
            <a:endParaRPr lang="en-US" altLang="ja-JP" sz="4000" dirty="0">
              <a:solidFill>
                <a:srgbClr val="FF0066"/>
              </a:solidFill>
            </a:endParaRPr>
          </a:p>
          <a:p>
            <a:pPr indent="2774950">
              <a:lnSpc>
                <a:spcPct val="200000"/>
              </a:lnSpc>
            </a:pPr>
            <a:r>
              <a:rPr kumimoji="1" lang="ja-JP" altLang="en-US" sz="3200" dirty="0" smtClean="0">
                <a:solidFill>
                  <a:srgbClr val="FF0066"/>
                </a:solidFill>
              </a:rPr>
              <a:t>区切りの無い</a:t>
            </a:r>
            <a:r>
              <a:rPr kumimoji="1" lang="ja-JP" altLang="en-US" sz="3200" dirty="0" smtClean="0"/>
              <a:t>データ列</a:t>
            </a:r>
            <a:endParaRPr kumimoji="1" lang="ja-JP" altLang="en-US" sz="3200" dirty="0"/>
          </a:p>
        </p:txBody>
      </p:sp>
      <p:pic>
        <p:nvPicPr>
          <p:cNvPr id="5" name="図 4" descr="p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3286124"/>
            <a:ext cx="1651376" cy="2324630"/>
          </a:xfrm>
          <a:prstGeom prst="rect">
            <a:avLst/>
          </a:prstGeom>
        </p:spPr>
      </p:pic>
      <p:sp>
        <p:nvSpPr>
          <p:cNvPr id="14" name="下矢印 13"/>
          <p:cNvSpPr/>
          <p:nvPr/>
        </p:nvSpPr>
        <p:spPr>
          <a:xfrm>
            <a:off x="5643570" y="2357430"/>
            <a:ext cx="285752" cy="285752"/>
          </a:xfrm>
          <a:prstGeom prst="downArrow">
            <a:avLst/>
          </a:prstGeom>
          <a:solidFill>
            <a:srgbClr val="4A80AC"/>
          </a:solidFill>
          <a:ln w="2222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06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144032" y="5539316"/>
            <a:ext cx="7215206" cy="523220"/>
          </a:xfrm>
          <a:prstGeom prst="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FF99"/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&lt;html&gt;&lt;head&gt;&lt;title&gt;Shibuya.js&lt;/title&gt;</a:t>
            </a:r>
            <a:r>
              <a:rPr kumimoji="1" lang="ja-JP" altLang="en-US" sz="2800" dirty="0" smtClean="0"/>
              <a:t>・・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73697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00034" y="357166"/>
            <a:ext cx="7858180" cy="73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 smtClean="0">
                <a:latin typeface="+mj-ea"/>
                <a:ea typeface="+mj-ea"/>
              </a:rPr>
              <a:t>パース </a:t>
            </a:r>
            <a:r>
              <a:rPr kumimoji="1" lang="en-US" altLang="ja-JP" dirty="0" smtClean="0">
                <a:latin typeface="+mj-ea"/>
                <a:ea typeface="+mj-ea"/>
              </a:rPr>
              <a:t>Parse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14414" y="1142984"/>
            <a:ext cx="7072362" cy="1126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ja-JP" altLang="en-US" sz="4000" dirty="0" smtClean="0"/>
              <a:t>区切る ＝ </a:t>
            </a:r>
            <a:r>
              <a:rPr lang="ja-JP" altLang="en-US" sz="4000" dirty="0" smtClean="0">
                <a:solidFill>
                  <a:srgbClr val="FF0066"/>
                </a:solidFill>
              </a:rPr>
              <a:t>トークナイズ</a:t>
            </a:r>
            <a:endParaRPr lang="en-US" altLang="ja-JP" sz="4000" dirty="0">
              <a:solidFill>
                <a:srgbClr val="FF0066"/>
              </a:solidFill>
            </a:endParaRPr>
          </a:p>
        </p:txBody>
      </p:sp>
      <p:grpSp>
        <p:nvGrpSpPr>
          <p:cNvPr id="2" name="グループ化 19"/>
          <p:cNvGrpSpPr/>
          <p:nvPr/>
        </p:nvGrpSpPr>
        <p:grpSpPr>
          <a:xfrm>
            <a:off x="503908" y="2818883"/>
            <a:ext cx="8568686" cy="2539400"/>
            <a:chOff x="503908" y="2818883"/>
            <a:chExt cx="8568686" cy="2539400"/>
          </a:xfrm>
        </p:grpSpPr>
        <p:pic>
          <p:nvPicPr>
            <p:cNvPr id="11" name="図 10" descr="pin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1218" y="2818883"/>
              <a:ext cx="1651376" cy="2324630"/>
            </a:xfrm>
            <a:prstGeom prst="rect">
              <a:avLst/>
            </a:prstGeom>
          </p:spPr>
        </p:pic>
        <p:pic>
          <p:nvPicPr>
            <p:cNvPr id="12" name="図 11" descr="pin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92590" y="2818883"/>
              <a:ext cx="1651376" cy="2324630"/>
            </a:xfrm>
            <a:prstGeom prst="rect">
              <a:avLst/>
            </a:prstGeom>
          </p:spPr>
        </p:pic>
        <p:pic>
          <p:nvPicPr>
            <p:cNvPr id="13" name="図 12" descr="pin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3962" y="2818883"/>
              <a:ext cx="1651376" cy="2324630"/>
            </a:xfrm>
            <a:prstGeom prst="rect">
              <a:avLst/>
            </a:prstGeom>
          </p:spPr>
        </p:pic>
        <p:pic>
          <p:nvPicPr>
            <p:cNvPr id="8" name="図 7" descr="pin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5334" y="2818883"/>
              <a:ext cx="1651376" cy="2324630"/>
            </a:xfrm>
            <a:prstGeom prst="rect">
              <a:avLst/>
            </a:prstGeom>
          </p:spPr>
        </p:pic>
        <p:pic>
          <p:nvPicPr>
            <p:cNvPr id="9" name="図 8" descr="pin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18495">
              <a:off x="5278539" y="2877725"/>
              <a:ext cx="1651376" cy="2324630"/>
            </a:xfrm>
            <a:prstGeom prst="rect">
              <a:avLst/>
            </a:prstGeom>
          </p:spPr>
        </p:pic>
        <p:pic>
          <p:nvPicPr>
            <p:cNvPr id="10" name="図 9" descr="pin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56948">
              <a:off x="4384970" y="2838559"/>
              <a:ext cx="1651376" cy="2324630"/>
            </a:xfrm>
            <a:prstGeom prst="rect">
              <a:avLst/>
            </a:prstGeom>
          </p:spPr>
        </p:pic>
        <p:pic>
          <p:nvPicPr>
            <p:cNvPr id="7" name="図 6" descr="pin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267424">
              <a:off x="3325106" y="2905357"/>
              <a:ext cx="1651376" cy="2324630"/>
            </a:xfrm>
            <a:prstGeom prst="rect">
              <a:avLst/>
            </a:prstGeom>
          </p:spPr>
        </p:pic>
        <p:pic>
          <p:nvPicPr>
            <p:cNvPr id="6" name="図 5" descr="pin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3193233">
              <a:off x="1742609" y="2980996"/>
              <a:ext cx="1651376" cy="2324630"/>
            </a:xfrm>
            <a:prstGeom prst="rect">
              <a:avLst/>
            </a:prstGeom>
          </p:spPr>
        </p:pic>
        <p:pic>
          <p:nvPicPr>
            <p:cNvPr id="5" name="図 4" descr="pin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636134">
              <a:off x="503908" y="3033653"/>
              <a:ext cx="1651376" cy="2324630"/>
            </a:xfrm>
            <a:prstGeom prst="rect">
              <a:avLst/>
            </a:prstGeom>
          </p:spPr>
        </p:pic>
      </p:grpSp>
      <p:grpSp>
        <p:nvGrpSpPr>
          <p:cNvPr id="14" name="グループ化 18"/>
          <p:cNvGrpSpPr/>
          <p:nvPr/>
        </p:nvGrpSpPr>
        <p:grpSpPr>
          <a:xfrm>
            <a:off x="642910" y="5500702"/>
            <a:ext cx="8072494" cy="523220"/>
            <a:chOff x="642910" y="5500702"/>
            <a:chExt cx="8072494" cy="523220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642910" y="5500702"/>
              <a:ext cx="1500198" cy="523220"/>
            </a:xfrm>
            <a:prstGeom prst="rect">
              <a:avLst/>
            </a:prstGeom>
            <a:gradFill flip="none" rotWithShape="1">
              <a:gsLst>
                <a:gs pos="0">
                  <a:srgbClr val="FFCC66"/>
                </a:gs>
                <a:gs pos="100000">
                  <a:srgbClr val="FFFF99"/>
                </a:gs>
              </a:gsLst>
              <a:lin ang="162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/>
                <a:t>&lt;html&gt;</a:t>
              </a:r>
              <a:endParaRPr kumimoji="1" lang="ja-JP" altLang="en-US" sz="28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571736" y="5500702"/>
              <a:ext cx="1500198" cy="523220"/>
            </a:xfrm>
            <a:prstGeom prst="rect">
              <a:avLst/>
            </a:prstGeom>
            <a:gradFill flip="none" rotWithShape="1">
              <a:gsLst>
                <a:gs pos="0">
                  <a:srgbClr val="FFCC66"/>
                </a:gs>
                <a:gs pos="100000">
                  <a:srgbClr val="FFFF99"/>
                </a:gs>
              </a:gsLst>
              <a:lin ang="162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/>
                <a:t>&lt;head&gt;</a:t>
              </a:r>
              <a:endParaRPr kumimoji="1" lang="ja-JP" altLang="en-US" sz="28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572000" y="5500702"/>
              <a:ext cx="1428760" cy="523220"/>
            </a:xfrm>
            <a:prstGeom prst="rect">
              <a:avLst/>
            </a:prstGeom>
            <a:gradFill flip="none" rotWithShape="1">
              <a:gsLst>
                <a:gs pos="0">
                  <a:srgbClr val="FFCC66"/>
                </a:gs>
                <a:gs pos="100000">
                  <a:srgbClr val="FFFF99"/>
                </a:gs>
              </a:gsLst>
              <a:lin ang="162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/>
                <a:t>&lt;title&gt;</a:t>
              </a:r>
              <a:endParaRPr kumimoji="1" lang="ja-JP" altLang="en-US" sz="28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429388" y="5500702"/>
              <a:ext cx="2286016" cy="523220"/>
            </a:xfrm>
            <a:prstGeom prst="rect">
              <a:avLst/>
            </a:prstGeom>
            <a:gradFill flip="none" rotWithShape="1">
              <a:gsLst>
                <a:gs pos="0">
                  <a:srgbClr val="FFCC66"/>
                </a:gs>
                <a:gs pos="100000">
                  <a:srgbClr val="FFFF99"/>
                </a:gs>
              </a:gsLst>
              <a:lin ang="162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/>
                <a:t>Shibuya.js</a:t>
              </a:r>
              <a:endParaRPr kumimoji="1" lang="ja-JP" altLang="en-US" sz="2800" dirty="0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0" y="6596414"/>
            <a:ext cx="3643306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66"/>
                </a:solidFill>
              </a:rPr>
              <a:t>See Also: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5"/>
              </a:rPr>
              <a:t>nsHTMLTokenizer::ConsumeToken</a:t>
            </a:r>
            <a:r>
              <a:rPr lang="ja-JP" altLang="en-US" sz="1100" dirty="0" smtClean="0">
                <a:hlinkClick r:id="rId5"/>
              </a:rPr>
              <a:t> </a:t>
            </a:r>
            <a:r>
              <a:rPr lang="en-US" altLang="ja-JP" sz="1100" dirty="0" smtClean="0">
                <a:hlinkClick r:id="rId5"/>
              </a:rPr>
              <a:t>function</a:t>
            </a:r>
            <a:endParaRPr kumimoji="1" lang="ja-JP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2.5E-6 -0.5775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3214678" y="3571876"/>
            <a:ext cx="2698175" cy="2860909"/>
            <a:chOff x="3214678" y="3571876"/>
            <a:chExt cx="2698175" cy="2860909"/>
          </a:xfrm>
        </p:grpSpPr>
        <p:sp>
          <p:nvSpPr>
            <p:cNvPr id="7" name="フローチャート : 磁気ディスク 6"/>
            <p:cNvSpPr/>
            <p:nvPr/>
          </p:nvSpPr>
          <p:spPr>
            <a:xfrm>
              <a:off x="3333741" y="3571876"/>
              <a:ext cx="2500330" cy="2286016"/>
            </a:xfrm>
            <a:prstGeom prst="flowChartMagneticDisk">
              <a:avLst/>
            </a:prstGeom>
            <a:gradFill>
              <a:gsLst>
                <a:gs pos="14000">
                  <a:schemeClr val="tx1">
                    <a:lumMod val="50000"/>
                    <a:lumOff val="50000"/>
                  </a:schemeClr>
                </a:gs>
                <a:gs pos="26000">
                  <a:schemeClr val="tx1">
                    <a:lumMod val="65000"/>
                    <a:lumOff val="35000"/>
                  </a:schemeClr>
                </a:gs>
                <a:gs pos="58000">
                  <a:schemeClr val="bg1">
                    <a:lumMod val="95000"/>
                  </a:schemeClr>
                </a:gs>
                <a:gs pos="96000">
                  <a:schemeClr val="bg1">
                    <a:lumMod val="65000"/>
                  </a:schemeClr>
                </a:gs>
              </a:gsLst>
              <a:lin ang="11400000" scaled="0"/>
            </a:gradFill>
            <a:ln w="38100">
              <a:solidFill>
                <a:schemeClr val="bg1">
                  <a:lumMod val="75000"/>
                </a:schemeClr>
              </a:solidFill>
            </a:ln>
            <a:effectLst>
              <a:outerShdw blurRad="266700" dist="177800" dir="1740000" sx="69000" sy="69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>
              <a:bevelT w="1079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ローチャート : 磁気ディスク 11"/>
            <p:cNvSpPr/>
            <p:nvPr/>
          </p:nvSpPr>
          <p:spPr>
            <a:xfrm>
              <a:off x="3357554" y="3595689"/>
              <a:ext cx="2428892" cy="2214578"/>
            </a:xfrm>
            <a:prstGeom prst="flowChartMagneticDisk">
              <a:avLst/>
            </a:prstGeom>
            <a:gradFill flip="none" rotWithShape="1">
              <a:gsLst>
                <a:gs pos="46000">
                  <a:schemeClr val="bg1">
                    <a:alpha val="7000"/>
                  </a:schemeClr>
                </a:gs>
                <a:gs pos="31000">
                  <a:schemeClr val="bg1">
                    <a:alpha val="0"/>
                  </a:schemeClr>
                </a:gs>
                <a:gs pos="62000">
                  <a:schemeClr val="bg1">
                    <a:lumMod val="95000"/>
                    <a:alpha val="0"/>
                  </a:schemeClr>
                </a:gs>
                <a:gs pos="81000">
                  <a:schemeClr val="bg1">
                    <a:lumMod val="9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noFill/>
            </a:ln>
            <a:effectLst>
              <a:outerShdw blurRad="266700" dist="177800" dir="1740000" sx="69000" sy="69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3381366" y="3612689"/>
              <a:ext cx="2378363" cy="642942"/>
            </a:xfrm>
            <a:prstGeom prst="ellipse">
              <a:avLst/>
            </a:prstGeom>
            <a:gradFill flip="none" rotWithShape="1">
              <a:gsLst>
                <a:gs pos="6000">
                  <a:schemeClr val="tx1">
                    <a:lumMod val="50000"/>
                    <a:lumOff val="50000"/>
                  </a:schemeClr>
                </a:gs>
                <a:gs pos="72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35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214678" y="5786454"/>
              <a:ext cx="26981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ContentSink</a:t>
              </a:r>
              <a:endParaRPr kumimoji="1"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500034" y="357166"/>
            <a:ext cx="7858180" cy="73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 smtClean="0">
                <a:latin typeface="+mj-ea"/>
                <a:ea typeface="+mj-ea"/>
              </a:rPr>
              <a:t>パース </a:t>
            </a:r>
            <a:r>
              <a:rPr kumimoji="1" lang="en-US" altLang="ja-JP" dirty="0" smtClean="0">
                <a:latin typeface="+mj-ea"/>
                <a:ea typeface="+mj-ea"/>
              </a:rPr>
              <a:t>Parse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2910" y="1547472"/>
            <a:ext cx="1500198" cy="523220"/>
          </a:xfrm>
          <a:prstGeom prst="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FF99"/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&lt;html&gt;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71736" y="1547472"/>
            <a:ext cx="1500198" cy="523220"/>
          </a:xfrm>
          <a:prstGeom prst="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FF99"/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&lt;head&gt;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72000" y="1547472"/>
            <a:ext cx="1428760" cy="523220"/>
          </a:xfrm>
          <a:prstGeom prst="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FF99"/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&lt;title&gt;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29388" y="1547472"/>
            <a:ext cx="2286016" cy="523220"/>
          </a:xfrm>
          <a:prstGeom prst="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FF99"/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Shibuya.js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6531E-6 C 0.05989 0.01966 0.11996 0.03955 0.17725 0.08441 C 0.23454 0.12928 0.2894 0.19958 0.34427 0.26989 " pathEditMode="relative" ptsTypes="aaA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27778E-6 2.39593E-6 C 0.02848 0.03932 0.05695 0.07863 0.07848 0.12142 C 0.10001 0.1642 0.11459 0.21022 0.12918 0.25625 " pathEditMode="relative" ptsTypes="aaA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22222E-6 1.40611E-6 C -0.02361 0.04279 -0.04723 0.0858 -0.06076 0.12651 C -0.07431 0.16721 -0.0776 0.20583 -0.08091 0.24445 " pathEditMode="relative" ptsTypes="a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05556E-6 2.39593E-6 C -0.07517 0.037 -0.15018 0.07401 -0.20383 0.11633 C -0.25747 0.15865 -0.28959 0.20652 -0.32154 0.25463 " pathEditMode="relative" ptsTypes="aaA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円弧 6"/>
          <p:cNvSpPr/>
          <p:nvPr/>
        </p:nvSpPr>
        <p:spPr>
          <a:xfrm rot="10800000">
            <a:off x="8229600" y="0"/>
            <a:ext cx="914400" cy="914400"/>
          </a:xfrm>
          <a:prstGeom prst="arc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円弧 3"/>
            <p:cNvSpPr/>
            <p:nvPr/>
          </p:nvSpPr>
          <p:spPr>
            <a:xfrm>
              <a:off x="0" y="5943600"/>
              <a:ext cx="914400" cy="914400"/>
            </a:xfrm>
            <a:prstGeom prst="arc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円弧 5"/>
            <p:cNvSpPr/>
            <p:nvPr/>
          </p:nvSpPr>
          <p:spPr>
            <a:xfrm rot="5400000">
              <a:off x="0" y="0"/>
              <a:ext cx="914400" cy="914400"/>
            </a:xfrm>
            <a:prstGeom prst="arc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弧 7"/>
            <p:cNvSpPr/>
            <p:nvPr/>
          </p:nvSpPr>
          <p:spPr>
            <a:xfrm rot="16200000">
              <a:off x="8229600" y="5943600"/>
              <a:ext cx="914400" cy="914400"/>
            </a:xfrm>
            <a:prstGeom prst="arc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コネクタ 9"/>
            <p:cNvCxnSpPr>
              <a:stCxn id="4" idx="2"/>
              <a:endCxn id="8" idx="0"/>
            </p:cNvCxnSpPr>
            <p:nvPr/>
          </p:nvCxnSpPr>
          <p:spPr>
            <a:xfrm rot="5400000" flipH="1" flipV="1">
              <a:off x="4571999" y="2743200"/>
              <a:ext cx="1" cy="7315200"/>
            </a:xfrm>
            <a:prstGeom prst="line">
              <a:avLst/>
            </a:prstGeom>
            <a:ln w="47625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>
              <a:stCxn id="6" idx="2"/>
              <a:endCxn id="4" idx="0"/>
            </p:cNvCxnSpPr>
            <p:nvPr/>
          </p:nvCxnSpPr>
          <p:spPr>
            <a:xfrm rot="10800000" flipH="1" flipV="1">
              <a:off x="457199" y="914400"/>
              <a:ext cx="1" cy="5029200"/>
            </a:xfrm>
            <a:prstGeom prst="line">
              <a:avLst/>
            </a:prstGeom>
            <a:ln w="47625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>
              <a:stCxn id="6" idx="0"/>
              <a:endCxn id="7" idx="2"/>
            </p:cNvCxnSpPr>
            <p:nvPr/>
          </p:nvCxnSpPr>
          <p:spPr>
            <a:xfrm rot="5400000" flipH="1" flipV="1">
              <a:off x="4572000" y="-3200399"/>
              <a:ext cx="1" cy="7315200"/>
            </a:xfrm>
            <a:prstGeom prst="line">
              <a:avLst/>
            </a:prstGeom>
            <a:ln w="47625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>
              <a:stCxn id="7" idx="0"/>
              <a:endCxn id="8" idx="2"/>
            </p:cNvCxnSpPr>
            <p:nvPr/>
          </p:nvCxnSpPr>
          <p:spPr>
            <a:xfrm>
              <a:off x="8686799" y="914400"/>
              <a:ext cx="1" cy="5029200"/>
            </a:xfrm>
            <a:prstGeom prst="line">
              <a:avLst/>
            </a:prstGeom>
            <a:ln w="47625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テキスト ボックス 20"/>
          <p:cNvSpPr txBox="1"/>
          <p:nvPr/>
        </p:nvSpPr>
        <p:spPr>
          <a:xfrm>
            <a:off x="3786182" y="1142984"/>
            <a:ext cx="1415772" cy="4572032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lang="ja-JP" altLang="en-US" sz="4000" dirty="0" smtClean="0">
                <a:solidFill>
                  <a:schemeClr val="bg1"/>
                </a:solidFill>
                <a:latin typeface="+mj-ea"/>
                <a:ea typeface="+mj-ea"/>
              </a:rPr>
              <a:t>「コンテント</a:t>
            </a:r>
            <a:endParaRPr lang="en-US" altLang="ja-JP" sz="4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ja-JP" sz="4000" dirty="0" smtClean="0">
                <a:solidFill>
                  <a:schemeClr val="bg1"/>
                </a:solidFill>
                <a:latin typeface="+mj-ea"/>
                <a:ea typeface="+mj-ea"/>
              </a:rPr>
              <a:t>		</a:t>
            </a:r>
            <a:r>
              <a:rPr lang="ja-JP" altLang="en-US" sz="4000" dirty="0" smtClean="0">
                <a:solidFill>
                  <a:schemeClr val="bg1"/>
                </a:solidFill>
                <a:latin typeface="+mj-ea"/>
                <a:ea typeface="+mj-ea"/>
              </a:rPr>
              <a:t>ツリー」</a:t>
            </a:r>
            <a:endParaRPr kumimoji="1" lang="ja-JP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21703" y="5000636"/>
            <a:ext cx="4500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 smtClean="0">
                <a:solidFill>
                  <a:schemeClr val="bg1"/>
                </a:solidFill>
                <a:latin typeface="+mj-lt"/>
              </a:rPr>
              <a:t>Content Tree</a:t>
            </a:r>
            <a:endParaRPr kumimoji="1" lang="ja-JP" altLang="en-US" sz="6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2784491" y="1643050"/>
            <a:ext cx="3575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ContentSink</a:t>
            </a:r>
            <a:r>
              <a:rPr kumimoji="1" lang="ja-JP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の中</a:t>
            </a:r>
            <a:endParaRPr kumimoji="1" lang="ja-JP" alt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0034" y="357166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 smtClean="0">
                <a:latin typeface="+mj-ea"/>
                <a:ea typeface="+mj-ea"/>
              </a:rPr>
              <a:t>Content tree</a:t>
            </a:r>
            <a:r>
              <a:rPr kumimoji="1" lang="ja-JP" altLang="en-US" sz="3200" dirty="0" smtClean="0">
                <a:latin typeface="+mj-ea"/>
                <a:ea typeface="+mj-ea"/>
              </a:rPr>
              <a:t>構築</a:t>
            </a:r>
            <a:endParaRPr kumimoji="1" lang="ja-JP" altLang="en-US" dirty="0"/>
          </a:p>
        </p:txBody>
      </p:sp>
      <p:sp>
        <p:nvSpPr>
          <p:cNvPr id="4" name="フローチャート : 磁気ディスク 3"/>
          <p:cNvSpPr/>
          <p:nvPr/>
        </p:nvSpPr>
        <p:spPr>
          <a:xfrm>
            <a:off x="214282" y="1071546"/>
            <a:ext cx="8715436" cy="5143536"/>
          </a:xfrm>
          <a:prstGeom prst="flowChartMagneticDisk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42976" y="3286124"/>
            <a:ext cx="1500198" cy="523220"/>
          </a:xfrm>
          <a:prstGeom prst="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FF99"/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&lt;html&gt;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42976" y="4071942"/>
            <a:ext cx="1500198" cy="523220"/>
          </a:xfrm>
          <a:prstGeom prst="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FF99"/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&lt;head&gt;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42976" y="4929198"/>
            <a:ext cx="1500198" cy="523220"/>
          </a:xfrm>
          <a:prstGeom prst="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FF99"/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&lt;title&gt;</a:t>
            </a:r>
            <a:endParaRPr kumimoji="1" lang="ja-JP" altLang="en-US" sz="2800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2928926" y="3143248"/>
            <a:ext cx="4286280" cy="2428892"/>
            <a:chOff x="2928926" y="3143248"/>
            <a:chExt cx="4286280" cy="2428892"/>
          </a:xfrm>
        </p:grpSpPr>
        <p:sp>
          <p:nvSpPr>
            <p:cNvPr id="9" name="角丸四角形 8"/>
            <p:cNvSpPr/>
            <p:nvPr/>
          </p:nvSpPr>
          <p:spPr>
            <a:xfrm>
              <a:off x="3714744" y="3143248"/>
              <a:ext cx="3500462" cy="714380"/>
            </a:xfrm>
            <a:prstGeom prst="roundRect">
              <a:avLst/>
            </a:prstGeom>
            <a:solidFill>
              <a:srgbClr val="4A80AC"/>
            </a:solidFill>
            <a:ln>
              <a:noFill/>
            </a:ln>
            <a:scene3d>
              <a:camera prst="orthographicFront"/>
              <a:lightRig rig="soft" dir="t"/>
            </a:scene3d>
            <a:sp3d prstMaterial="plastic">
              <a:bevelT w="22225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nsHTMLHTMLElement</a:t>
              </a:r>
              <a:endParaRPr kumimoji="1" lang="ja-JP" altLang="en-US" sz="2400" dirty="0"/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3714744" y="4000504"/>
              <a:ext cx="3500462" cy="714380"/>
            </a:xfrm>
            <a:prstGeom prst="roundRect">
              <a:avLst/>
            </a:prstGeom>
            <a:solidFill>
              <a:srgbClr val="4A80AC"/>
            </a:solidFill>
            <a:ln>
              <a:noFill/>
            </a:ln>
            <a:scene3d>
              <a:camera prst="orthographicFront"/>
              <a:lightRig rig="soft" dir="t"/>
            </a:scene3d>
            <a:sp3d prstMaterial="plastic">
              <a:bevelT w="22225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nsHTMLHeadElement</a:t>
              </a:r>
              <a:endParaRPr kumimoji="1" lang="ja-JP" altLang="en-US" sz="2400" dirty="0"/>
            </a:p>
          </p:txBody>
        </p:sp>
        <p:sp>
          <p:nvSpPr>
            <p:cNvPr id="12" name="角丸四角形 11"/>
            <p:cNvSpPr/>
            <p:nvPr/>
          </p:nvSpPr>
          <p:spPr>
            <a:xfrm>
              <a:off x="3714744" y="4857760"/>
              <a:ext cx="3500462" cy="714380"/>
            </a:xfrm>
            <a:prstGeom prst="roundRect">
              <a:avLst/>
            </a:prstGeom>
            <a:solidFill>
              <a:srgbClr val="4A80AC"/>
            </a:solidFill>
            <a:ln>
              <a:noFill/>
            </a:ln>
            <a:scene3d>
              <a:camera prst="orthographicFront"/>
              <a:lightRig rig="soft" dir="t"/>
            </a:scene3d>
            <a:sp3d prstMaterial="plastic">
              <a:bevelT w="22225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nsHTMLTitleElement</a:t>
              </a:r>
              <a:endParaRPr kumimoji="1" lang="ja-JP" altLang="en-US" sz="2400" dirty="0"/>
            </a:p>
          </p:txBody>
        </p:sp>
        <p:sp>
          <p:nvSpPr>
            <p:cNvPr id="13" name="右矢印 12"/>
            <p:cNvSpPr/>
            <p:nvPr/>
          </p:nvSpPr>
          <p:spPr>
            <a:xfrm>
              <a:off x="2928926" y="3357562"/>
              <a:ext cx="571504" cy="428628"/>
            </a:xfrm>
            <a:prstGeom prst="rightArrow">
              <a:avLst>
                <a:gd name="adj1" fmla="val 27074"/>
                <a:gd name="adj2" fmla="val 50000"/>
              </a:avLst>
            </a:prstGeom>
            <a:solidFill>
              <a:srgbClr val="4A8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右矢印 13"/>
            <p:cNvSpPr/>
            <p:nvPr/>
          </p:nvSpPr>
          <p:spPr>
            <a:xfrm>
              <a:off x="2928926" y="4143380"/>
              <a:ext cx="571504" cy="428628"/>
            </a:xfrm>
            <a:prstGeom prst="rightArrow">
              <a:avLst>
                <a:gd name="adj1" fmla="val 27074"/>
                <a:gd name="adj2" fmla="val 50000"/>
              </a:avLst>
            </a:prstGeom>
            <a:solidFill>
              <a:srgbClr val="4A8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右矢印 14"/>
            <p:cNvSpPr/>
            <p:nvPr/>
          </p:nvSpPr>
          <p:spPr>
            <a:xfrm>
              <a:off x="2928926" y="5000636"/>
              <a:ext cx="571504" cy="428628"/>
            </a:xfrm>
            <a:prstGeom prst="rightArrow">
              <a:avLst>
                <a:gd name="adj1" fmla="val 27074"/>
                <a:gd name="adj2" fmla="val 50000"/>
              </a:avLst>
            </a:prstGeom>
            <a:solidFill>
              <a:srgbClr val="4A8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7245774" y="3411940"/>
            <a:ext cx="1612506" cy="1945886"/>
            <a:chOff x="7245774" y="3411940"/>
            <a:chExt cx="1612506" cy="1945886"/>
          </a:xfrm>
        </p:grpSpPr>
        <p:sp>
          <p:nvSpPr>
            <p:cNvPr id="17" name="フリーフォーム 16"/>
            <p:cNvSpPr/>
            <p:nvPr/>
          </p:nvSpPr>
          <p:spPr>
            <a:xfrm>
              <a:off x="7255062" y="3411940"/>
              <a:ext cx="398060" cy="914400"/>
            </a:xfrm>
            <a:custGeom>
              <a:avLst/>
              <a:gdLst>
                <a:gd name="connsiteX0" fmla="*/ 0 w 398060"/>
                <a:gd name="connsiteY0" fmla="*/ 914400 h 914400"/>
                <a:gd name="connsiteX1" fmla="*/ 341194 w 398060"/>
                <a:gd name="connsiteY1" fmla="*/ 682388 h 914400"/>
                <a:gd name="connsiteX2" fmla="*/ 341194 w 398060"/>
                <a:gd name="connsiteY2" fmla="*/ 232012 h 914400"/>
                <a:gd name="connsiteX3" fmla="*/ 0 w 398060"/>
                <a:gd name="connsiteY3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060" h="914400">
                  <a:moveTo>
                    <a:pt x="0" y="914400"/>
                  </a:moveTo>
                  <a:cubicBezTo>
                    <a:pt x="142164" y="855259"/>
                    <a:pt x="284328" y="796119"/>
                    <a:pt x="341194" y="682388"/>
                  </a:cubicBezTo>
                  <a:cubicBezTo>
                    <a:pt x="398060" y="568657"/>
                    <a:pt x="398060" y="345743"/>
                    <a:pt x="341194" y="232012"/>
                  </a:cubicBezTo>
                  <a:cubicBezTo>
                    <a:pt x="284328" y="118281"/>
                    <a:pt x="142164" y="59140"/>
                    <a:pt x="0" y="0"/>
                  </a:cubicBezTo>
                </a:path>
              </a:pathLst>
            </a:custGeom>
            <a:ln w="57150"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>
              <a:off x="7245774" y="4443426"/>
              <a:ext cx="398060" cy="914400"/>
            </a:xfrm>
            <a:custGeom>
              <a:avLst/>
              <a:gdLst>
                <a:gd name="connsiteX0" fmla="*/ 0 w 398060"/>
                <a:gd name="connsiteY0" fmla="*/ 914400 h 914400"/>
                <a:gd name="connsiteX1" fmla="*/ 341194 w 398060"/>
                <a:gd name="connsiteY1" fmla="*/ 682388 h 914400"/>
                <a:gd name="connsiteX2" fmla="*/ 341194 w 398060"/>
                <a:gd name="connsiteY2" fmla="*/ 232012 h 914400"/>
                <a:gd name="connsiteX3" fmla="*/ 0 w 398060"/>
                <a:gd name="connsiteY3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060" h="914400">
                  <a:moveTo>
                    <a:pt x="0" y="914400"/>
                  </a:moveTo>
                  <a:cubicBezTo>
                    <a:pt x="142164" y="855259"/>
                    <a:pt x="284328" y="796119"/>
                    <a:pt x="341194" y="682388"/>
                  </a:cubicBezTo>
                  <a:cubicBezTo>
                    <a:pt x="398060" y="568657"/>
                    <a:pt x="398060" y="345743"/>
                    <a:pt x="341194" y="232012"/>
                  </a:cubicBezTo>
                  <a:cubicBezTo>
                    <a:pt x="284328" y="118281"/>
                    <a:pt x="142164" y="59140"/>
                    <a:pt x="0" y="0"/>
                  </a:cubicBezTo>
                </a:path>
              </a:pathLst>
            </a:custGeom>
            <a:ln w="57150"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715272" y="4714884"/>
              <a:ext cx="11429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4A80AC"/>
                  </a:solidFill>
                </a:rPr>
                <a:t>Parent</a:t>
              </a:r>
              <a:endParaRPr kumimoji="1" lang="ja-JP" altLang="en-US" sz="2400" dirty="0">
                <a:solidFill>
                  <a:srgbClr val="4A80AC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715304" y="3643314"/>
              <a:ext cx="11429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4A80AC"/>
                  </a:solidFill>
                </a:rPr>
                <a:t>Parent</a:t>
              </a:r>
              <a:endParaRPr kumimoji="1" lang="ja-JP" altLang="en-US" sz="2400" dirty="0">
                <a:solidFill>
                  <a:srgbClr val="4A80AC"/>
                </a:solidFill>
              </a:endParaRPr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0" y="6596414"/>
            <a:ext cx="3643306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66"/>
                </a:solidFill>
              </a:rPr>
              <a:t>See Also: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3"/>
              </a:rPr>
              <a:t>SinkContext::OpenContainer</a:t>
            </a:r>
            <a:r>
              <a:rPr lang="ja-JP" altLang="en-US" sz="1100" dirty="0" smtClean="0">
                <a:hlinkClick r:id="rId3"/>
              </a:rPr>
              <a:t> </a:t>
            </a:r>
            <a:r>
              <a:rPr lang="en-US" altLang="ja-JP" sz="1100" dirty="0" smtClean="0">
                <a:hlinkClick r:id="rId3"/>
              </a:rPr>
              <a:t>function</a:t>
            </a:r>
            <a:endParaRPr kumimoji="1" lang="ja-JP" altLang="en-US" sz="1100" dirty="0"/>
          </a:p>
        </p:txBody>
      </p:sp>
      <p:grpSp>
        <p:nvGrpSpPr>
          <p:cNvPr id="40" name="グループ化 39"/>
          <p:cNvGrpSpPr/>
          <p:nvPr/>
        </p:nvGrpSpPr>
        <p:grpSpPr>
          <a:xfrm>
            <a:off x="785786" y="2928934"/>
            <a:ext cx="8001056" cy="2786082"/>
            <a:chOff x="785786" y="2928934"/>
            <a:chExt cx="8001056" cy="2786082"/>
          </a:xfrm>
        </p:grpSpPr>
        <p:sp>
          <p:nvSpPr>
            <p:cNvPr id="25" name="角丸四角形 24"/>
            <p:cNvSpPr/>
            <p:nvPr/>
          </p:nvSpPr>
          <p:spPr>
            <a:xfrm>
              <a:off x="785786" y="2928934"/>
              <a:ext cx="8001056" cy="27860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00" rIns="0" rtlCol="0" anchor="ctr"/>
            <a:lstStyle/>
            <a:p>
              <a:pPr algn="ctr"/>
              <a:r>
                <a:rPr kumimoji="1" lang="en-US" altLang="ja-JP" sz="6600" dirty="0" smtClean="0">
                  <a:solidFill>
                    <a:srgbClr val="4A80AC"/>
                  </a:solidFill>
                </a:rPr>
                <a:t>DOM Tree</a:t>
              </a:r>
              <a:endParaRPr kumimoji="1" lang="ja-JP" altLang="en-US" sz="6600" dirty="0">
                <a:solidFill>
                  <a:srgbClr val="4A80AC"/>
                </a:solidFill>
              </a:endParaRPr>
            </a:p>
          </p:txBody>
        </p:sp>
        <p:grpSp>
          <p:nvGrpSpPr>
            <p:cNvPr id="39" name="グループ化 38"/>
            <p:cNvGrpSpPr/>
            <p:nvPr/>
          </p:nvGrpSpPr>
          <p:grpSpPr>
            <a:xfrm>
              <a:off x="1571604" y="3286124"/>
              <a:ext cx="1428760" cy="1928826"/>
              <a:chOff x="714348" y="3286124"/>
              <a:chExt cx="1428760" cy="1928826"/>
            </a:xfrm>
          </p:grpSpPr>
          <p:cxnSp>
            <p:nvCxnSpPr>
              <p:cNvPr id="32" name="直線コネクタ 31"/>
              <p:cNvCxnSpPr/>
              <p:nvPr/>
            </p:nvCxnSpPr>
            <p:spPr>
              <a:xfrm rot="5400000">
                <a:off x="1000100" y="3643314"/>
                <a:ext cx="714380" cy="428628"/>
              </a:xfrm>
              <a:prstGeom prst="line">
                <a:avLst/>
              </a:prstGeom>
              <a:ln w="63500">
                <a:solidFill>
                  <a:srgbClr val="4A80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 rot="5400000">
                <a:off x="607191" y="4464851"/>
                <a:ext cx="785818" cy="285752"/>
              </a:xfrm>
              <a:prstGeom prst="line">
                <a:avLst/>
              </a:prstGeom>
              <a:ln w="63500">
                <a:solidFill>
                  <a:srgbClr val="4A80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 rot="16200000" flipH="1">
                <a:off x="928662" y="4429132"/>
                <a:ext cx="857256" cy="428628"/>
              </a:xfrm>
              <a:prstGeom prst="line">
                <a:avLst/>
              </a:prstGeom>
              <a:ln w="63500">
                <a:solidFill>
                  <a:srgbClr val="4A80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円/楕円 28"/>
              <p:cNvSpPr/>
              <p:nvPr/>
            </p:nvSpPr>
            <p:spPr>
              <a:xfrm>
                <a:off x="714348" y="4857760"/>
                <a:ext cx="357190" cy="357190"/>
              </a:xfrm>
              <a:prstGeom prst="ellipse">
                <a:avLst/>
              </a:prstGeom>
              <a:solidFill>
                <a:srgbClr val="4A80AC"/>
              </a:solidFill>
              <a:ln>
                <a:solidFill>
                  <a:srgbClr val="4A80AC"/>
                </a:solidFill>
              </a:ln>
              <a:scene3d>
                <a:camera prst="orthographicFront"/>
                <a:lightRig rig="threePt" dir="t"/>
              </a:scene3d>
              <a:sp3d>
                <a:bevelT w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1357290" y="4857760"/>
                <a:ext cx="357190" cy="357190"/>
              </a:xfrm>
              <a:prstGeom prst="ellipse">
                <a:avLst/>
              </a:prstGeom>
              <a:solidFill>
                <a:srgbClr val="4A80AC"/>
              </a:solidFill>
              <a:ln>
                <a:solidFill>
                  <a:srgbClr val="4A80AC"/>
                </a:solidFill>
              </a:ln>
              <a:scene3d>
                <a:camera prst="orthographicFront"/>
                <a:lightRig rig="threePt" dir="t"/>
              </a:scene3d>
              <a:sp3d>
                <a:bevelT w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1000100" y="4071942"/>
                <a:ext cx="357190" cy="357190"/>
              </a:xfrm>
              <a:prstGeom prst="ellipse">
                <a:avLst/>
              </a:prstGeom>
              <a:solidFill>
                <a:srgbClr val="4A80AC"/>
              </a:solidFill>
              <a:ln>
                <a:solidFill>
                  <a:srgbClr val="4A80AC"/>
                </a:solidFill>
              </a:ln>
              <a:scene3d>
                <a:camera prst="orthographicFront"/>
                <a:lightRig rig="threePt" dir="t"/>
              </a:scene3d>
              <a:sp3d>
                <a:bevelT w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4" name="直線コネクタ 33"/>
              <p:cNvCxnSpPr/>
              <p:nvPr/>
            </p:nvCxnSpPr>
            <p:spPr>
              <a:xfrm rot="16200000" flipH="1">
                <a:off x="1393009" y="3679033"/>
                <a:ext cx="714380" cy="357190"/>
              </a:xfrm>
              <a:prstGeom prst="line">
                <a:avLst/>
              </a:prstGeom>
              <a:ln w="63500">
                <a:solidFill>
                  <a:srgbClr val="4A80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円/楕円 25"/>
              <p:cNvSpPr/>
              <p:nvPr/>
            </p:nvSpPr>
            <p:spPr>
              <a:xfrm>
                <a:off x="1357290" y="3286124"/>
                <a:ext cx="500066" cy="500066"/>
              </a:xfrm>
              <a:prstGeom prst="ellipse">
                <a:avLst/>
              </a:prstGeom>
              <a:solidFill>
                <a:srgbClr val="4A80AC"/>
              </a:solidFill>
              <a:ln>
                <a:solidFill>
                  <a:srgbClr val="4A80AC"/>
                </a:solidFill>
              </a:ln>
              <a:scene3d>
                <a:camera prst="orthographicFront"/>
                <a:lightRig rig="threePt" dir="t"/>
              </a:scene3d>
              <a:sp3d>
                <a:bevelT w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1785918" y="4071942"/>
                <a:ext cx="357190" cy="357190"/>
              </a:xfrm>
              <a:prstGeom prst="ellipse">
                <a:avLst/>
              </a:prstGeom>
              <a:solidFill>
                <a:srgbClr val="4A80AC"/>
              </a:solidFill>
              <a:ln>
                <a:solidFill>
                  <a:srgbClr val="4A80AC"/>
                </a:solidFill>
              </a:ln>
              <a:scene3d>
                <a:camera prst="orthographicFront"/>
                <a:lightRig rig="threePt" dir="t"/>
              </a:scene3d>
              <a:sp3d>
                <a:bevelT w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moz_content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4676" y="-3929114"/>
            <a:ext cx="11201480" cy="857256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929158" y="500042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DOM Tree </a:t>
            </a:r>
            <a:r>
              <a:rPr lang="en-US" altLang="ja-JP" sz="2400" dirty="0" smtClean="0">
                <a:solidFill>
                  <a:srgbClr val="FF0066"/>
                </a:solidFill>
              </a:rPr>
              <a:t>is a</a:t>
            </a:r>
            <a:r>
              <a:rPr lang="en-US" altLang="ja-JP" sz="2400" dirty="0" smtClean="0"/>
              <a:t> </a:t>
            </a:r>
            <a:r>
              <a:rPr kumimoji="1" lang="en-US" altLang="ja-JP" sz="2400" dirty="0" smtClean="0"/>
              <a:t>Content Tree</a:t>
            </a:r>
            <a:endParaRPr kumimoji="1" lang="ja-JP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9462 0.4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928794" y="1428736"/>
            <a:ext cx="5286412" cy="1428760"/>
          </a:xfrm>
          <a:prstGeom prst="rect">
            <a:avLst/>
          </a:prstGeom>
          <a:gradFill>
            <a:gsLst>
              <a:gs pos="5000">
                <a:schemeClr val="bg1">
                  <a:lumMod val="85000"/>
                </a:schemeClr>
              </a:gs>
              <a:gs pos="99000">
                <a:schemeClr val="bg1"/>
              </a:gs>
            </a:gsLst>
            <a:lin ang="16200000" scaled="1"/>
          </a:gradFill>
          <a:ln w="203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Element</a:t>
            </a:r>
            <a:endParaRPr kumimoji="1" lang="ja-JP" altLang="en-US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250397" y="4214818"/>
            <a:ext cx="2643206" cy="928694"/>
          </a:xfrm>
          <a:prstGeom prst="rect">
            <a:avLst/>
          </a:prstGeom>
          <a:gradFill>
            <a:gsLst>
              <a:gs pos="5000">
                <a:schemeClr val="bg1">
                  <a:lumMod val="85000"/>
                </a:schemeClr>
              </a:gs>
              <a:gs pos="99000">
                <a:schemeClr val="bg1"/>
              </a:gs>
            </a:gsLst>
            <a:lin ang="16200000" scaled="1"/>
          </a:gradFill>
          <a:ln w="22542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TextNode</a:t>
            </a:r>
            <a:endParaRPr kumimoji="1" lang="ja-JP" alt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円弧 6"/>
          <p:cNvSpPr/>
          <p:nvPr/>
        </p:nvSpPr>
        <p:spPr>
          <a:xfrm rot="10800000">
            <a:off x="8229600" y="0"/>
            <a:ext cx="914400" cy="914400"/>
          </a:xfrm>
          <a:prstGeom prst="arc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円弧 3"/>
            <p:cNvSpPr/>
            <p:nvPr/>
          </p:nvSpPr>
          <p:spPr>
            <a:xfrm>
              <a:off x="0" y="5943600"/>
              <a:ext cx="914400" cy="914400"/>
            </a:xfrm>
            <a:prstGeom prst="arc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円弧 5"/>
            <p:cNvSpPr/>
            <p:nvPr/>
          </p:nvSpPr>
          <p:spPr>
            <a:xfrm rot="5400000">
              <a:off x="0" y="0"/>
              <a:ext cx="914400" cy="914400"/>
            </a:xfrm>
            <a:prstGeom prst="arc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弧 7"/>
            <p:cNvSpPr/>
            <p:nvPr/>
          </p:nvSpPr>
          <p:spPr>
            <a:xfrm rot="16200000">
              <a:off x="8229600" y="5943600"/>
              <a:ext cx="914400" cy="914400"/>
            </a:xfrm>
            <a:prstGeom prst="arc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コネクタ 9"/>
            <p:cNvCxnSpPr>
              <a:stCxn id="4" idx="2"/>
              <a:endCxn id="8" idx="0"/>
            </p:cNvCxnSpPr>
            <p:nvPr/>
          </p:nvCxnSpPr>
          <p:spPr>
            <a:xfrm rot="5400000" flipH="1" flipV="1">
              <a:off x="4571999" y="2743200"/>
              <a:ext cx="1" cy="7315200"/>
            </a:xfrm>
            <a:prstGeom prst="line">
              <a:avLst/>
            </a:prstGeom>
            <a:ln w="47625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>
              <a:stCxn id="6" idx="2"/>
              <a:endCxn id="4" idx="0"/>
            </p:cNvCxnSpPr>
            <p:nvPr/>
          </p:nvCxnSpPr>
          <p:spPr>
            <a:xfrm rot="10800000" flipH="1" flipV="1">
              <a:off x="457199" y="914400"/>
              <a:ext cx="1" cy="5029200"/>
            </a:xfrm>
            <a:prstGeom prst="line">
              <a:avLst/>
            </a:prstGeom>
            <a:ln w="47625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>
              <a:stCxn id="6" idx="0"/>
              <a:endCxn id="7" idx="2"/>
            </p:cNvCxnSpPr>
            <p:nvPr/>
          </p:nvCxnSpPr>
          <p:spPr>
            <a:xfrm rot="5400000" flipH="1" flipV="1">
              <a:off x="4572000" y="-3200399"/>
              <a:ext cx="1" cy="7315200"/>
            </a:xfrm>
            <a:prstGeom prst="line">
              <a:avLst/>
            </a:prstGeom>
            <a:ln w="47625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>
              <a:stCxn id="7" idx="0"/>
              <a:endCxn id="8" idx="2"/>
            </p:cNvCxnSpPr>
            <p:nvPr/>
          </p:nvCxnSpPr>
          <p:spPr>
            <a:xfrm>
              <a:off x="8686799" y="914400"/>
              <a:ext cx="1" cy="5029200"/>
            </a:xfrm>
            <a:prstGeom prst="line">
              <a:avLst/>
            </a:prstGeom>
            <a:ln w="47625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テキスト ボックス 20"/>
          <p:cNvSpPr txBox="1"/>
          <p:nvPr/>
        </p:nvSpPr>
        <p:spPr>
          <a:xfrm>
            <a:off x="3786182" y="1142984"/>
            <a:ext cx="1415772" cy="4572032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lang="ja-JP" altLang="en-US" sz="4000" dirty="0" smtClean="0">
                <a:solidFill>
                  <a:schemeClr val="bg1"/>
                </a:solidFill>
                <a:latin typeface="+mj-ea"/>
                <a:ea typeface="+mj-ea"/>
              </a:rPr>
              <a:t>「フレーム</a:t>
            </a:r>
            <a:endParaRPr lang="en-US" altLang="ja-JP" sz="4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ja-JP" sz="4000" dirty="0" smtClean="0">
                <a:solidFill>
                  <a:schemeClr val="bg1"/>
                </a:solidFill>
                <a:latin typeface="+mj-ea"/>
                <a:ea typeface="+mj-ea"/>
              </a:rPr>
              <a:t>		</a:t>
            </a:r>
            <a:r>
              <a:rPr lang="ja-JP" altLang="en-US" sz="4000" dirty="0" smtClean="0">
                <a:solidFill>
                  <a:schemeClr val="bg1"/>
                </a:solidFill>
                <a:latin typeface="+mj-ea"/>
                <a:ea typeface="+mj-ea"/>
              </a:rPr>
              <a:t>ツリー」</a:t>
            </a:r>
            <a:endParaRPr kumimoji="1" lang="ja-JP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21703" y="5000636"/>
            <a:ext cx="4500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 smtClean="0">
                <a:solidFill>
                  <a:schemeClr val="bg1"/>
                </a:solidFill>
                <a:latin typeface="+mj-lt"/>
              </a:rPr>
              <a:t>Frame Tree</a:t>
            </a:r>
            <a:endParaRPr kumimoji="1" lang="ja-JP" altLang="en-US" sz="6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14366" y="2714628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8000" spc="300" dirty="0" smtClean="0">
                <a:latin typeface="Arial Black" pitchFamily="34" charset="0"/>
              </a:rPr>
              <a:t>about  me</a:t>
            </a:r>
            <a:endParaRPr kumimoji="1" lang="ja-JP" altLang="en-US" sz="8000" spc="300" dirty="0">
              <a:latin typeface="Arial Black" pitchFamily="34" charset="0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5214942" y="3060414"/>
            <a:ext cx="214314" cy="571504"/>
            <a:chOff x="5214942" y="3071810"/>
            <a:chExt cx="214314" cy="571504"/>
          </a:xfr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円/楕円 6"/>
            <p:cNvSpPr/>
            <p:nvPr/>
          </p:nvSpPr>
          <p:spPr>
            <a:xfrm>
              <a:off x="5214942" y="3071810"/>
              <a:ext cx="214314" cy="214314"/>
            </a:xfrm>
            <a:prstGeom prst="ellipse">
              <a:avLst/>
            </a:prstGeom>
            <a:gradFill>
              <a:gsLst>
                <a:gs pos="0">
                  <a:srgbClr val="FF804D"/>
                </a:gs>
                <a:gs pos="100000">
                  <a:srgbClr val="A80000"/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  <a:sp3d prstMaterial="plastic">
              <a:bevelT w="88900" h="19050"/>
              <a:extrusionClr>
                <a:schemeClr val="tx1"/>
              </a:extrusionClr>
              <a:contourClr>
                <a:schemeClr val="accent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5214942" y="3429000"/>
              <a:ext cx="214314" cy="214314"/>
            </a:xfrm>
            <a:prstGeom prst="ellipse">
              <a:avLst/>
            </a:prstGeom>
            <a:gradFill flip="none" rotWithShape="1">
              <a:gsLst>
                <a:gs pos="0">
                  <a:srgbClr val="FF804D"/>
                </a:gs>
                <a:gs pos="100000">
                  <a:srgbClr val="A800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  <a:sp3d prstMaterial="plastic">
              <a:bevelT w="88900" h="19050"/>
              <a:extrusionClr>
                <a:schemeClr val="tx1"/>
              </a:extrusionClr>
              <a:contourClr>
                <a:schemeClr val="accent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/>
          <p:cNvGrpSpPr/>
          <p:nvPr/>
        </p:nvGrpSpPr>
        <p:grpSpPr>
          <a:xfrm>
            <a:off x="2714612" y="1928802"/>
            <a:ext cx="2428892" cy="3299419"/>
            <a:chOff x="5143504" y="1857364"/>
            <a:chExt cx="2428892" cy="3299419"/>
          </a:xfrm>
        </p:grpSpPr>
        <p:grpSp>
          <p:nvGrpSpPr>
            <p:cNvPr id="33" name="グループ化 38"/>
            <p:cNvGrpSpPr/>
            <p:nvPr/>
          </p:nvGrpSpPr>
          <p:grpSpPr>
            <a:xfrm>
              <a:off x="5214942" y="1857364"/>
              <a:ext cx="1857388" cy="2500330"/>
              <a:chOff x="714348" y="3286124"/>
              <a:chExt cx="1428760" cy="1928826"/>
            </a:xfrm>
          </p:grpSpPr>
          <p:cxnSp>
            <p:nvCxnSpPr>
              <p:cNvPr id="35" name="直線コネクタ 34"/>
              <p:cNvCxnSpPr/>
              <p:nvPr/>
            </p:nvCxnSpPr>
            <p:spPr>
              <a:xfrm rot="5400000">
                <a:off x="1000100" y="3643314"/>
                <a:ext cx="714380" cy="428628"/>
              </a:xfrm>
              <a:prstGeom prst="line">
                <a:avLst/>
              </a:prstGeom>
              <a:ln w="635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 rot="5400000">
                <a:off x="607191" y="4464851"/>
                <a:ext cx="785818" cy="285752"/>
              </a:xfrm>
              <a:prstGeom prst="line">
                <a:avLst/>
              </a:prstGeom>
              <a:ln w="635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rot="16200000" flipH="1">
                <a:off x="928662" y="4429132"/>
                <a:ext cx="857256" cy="428628"/>
              </a:xfrm>
              <a:prstGeom prst="line">
                <a:avLst/>
              </a:prstGeom>
              <a:ln w="635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円/楕円 39"/>
              <p:cNvSpPr/>
              <p:nvPr/>
            </p:nvSpPr>
            <p:spPr>
              <a:xfrm>
                <a:off x="714348" y="4857760"/>
                <a:ext cx="357190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/楕円 40"/>
              <p:cNvSpPr/>
              <p:nvPr/>
            </p:nvSpPr>
            <p:spPr>
              <a:xfrm>
                <a:off x="1357290" y="4857760"/>
                <a:ext cx="357190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1000100" y="4071942"/>
                <a:ext cx="357190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3" name="直線コネクタ 42"/>
              <p:cNvCxnSpPr/>
              <p:nvPr/>
            </p:nvCxnSpPr>
            <p:spPr>
              <a:xfrm rot="16200000" flipH="1">
                <a:off x="1393009" y="3679033"/>
                <a:ext cx="714380" cy="357190"/>
              </a:xfrm>
              <a:prstGeom prst="line">
                <a:avLst/>
              </a:prstGeom>
              <a:ln w="635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円/楕円 43"/>
              <p:cNvSpPr/>
              <p:nvPr/>
            </p:nvSpPr>
            <p:spPr>
              <a:xfrm>
                <a:off x="1357290" y="3286124"/>
                <a:ext cx="500066" cy="500066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1785918" y="4071942"/>
                <a:ext cx="357190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5143504" y="4572008"/>
              <a:ext cx="2428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Frame Tree</a:t>
              </a:r>
              <a:endParaRPr kumimoji="1" lang="ja-JP" alt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500034" y="357166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 smtClean="0">
                <a:latin typeface="+mj-ea"/>
                <a:ea typeface="+mj-ea"/>
              </a:rPr>
              <a:t>Frame tree</a:t>
            </a:r>
            <a:r>
              <a:rPr kumimoji="1" lang="ja-JP" altLang="en-US" sz="3200" dirty="0" smtClean="0">
                <a:latin typeface="+mj-ea"/>
                <a:ea typeface="+mj-ea"/>
              </a:rPr>
              <a:t>構築</a:t>
            </a:r>
            <a:endParaRPr kumimoji="1" lang="ja-JP" altLang="en-US" dirty="0"/>
          </a:p>
        </p:txBody>
      </p:sp>
      <p:grpSp>
        <p:nvGrpSpPr>
          <p:cNvPr id="21" name="グループ化 38"/>
          <p:cNvGrpSpPr/>
          <p:nvPr/>
        </p:nvGrpSpPr>
        <p:grpSpPr>
          <a:xfrm>
            <a:off x="1857356" y="1928802"/>
            <a:ext cx="1857388" cy="2500330"/>
            <a:chOff x="714348" y="3286124"/>
            <a:chExt cx="1428760" cy="1928826"/>
          </a:xfrm>
        </p:grpSpPr>
        <p:cxnSp>
          <p:nvCxnSpPr>
            <p:cNvPr id="32" name="直線コネクタ 31"/>
            <p:cNvCxnSpPr/>
            <p:nvPr/>
          </p:nvCxnSpPr>
          <p:spPr>
            <a:xfrm rot="5400000">
              <a:off x="1000100" y="3643314"/>
              <a:ext cx="714380" cy="428628"/>
            </a:xfrm>
            <a:prstGeom prst="line">
              <a:avLst/>
            </a:prstGeom>
            <a:ln w="63500">
              <a:solidFill>
                <a:srgbClr val="4A80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rot="5400000">
              <a:off x="607191" y="4464851"/>
              <a:ext cx="785818" cy="285752"/>
            </a:xfrm>
            <a:prstGeom prst="line">
              <a:avLst/>
            </a:prstGeom>
            <a:ln w="63500">
              <a:solidFill>
                <a:srgbClr val="4A80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rot="16200000" flipH="1">
              <a:off x="928662" y="4429132"/>
              <a:ext cx="857256" cy="428628"/>
            </a:xfrm>
            <a:prstGeom prst="line">
              <a:avLst/>
            </a:prstGeom>
            <a:ln w="63500">
              <a:solidFill>
                <a:srgbClr val="4A80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円/楕円 28"/>
            <p:cNvSpPr/>
            <p:nvPr/>
          </p:nvSpPr>
          <p:spPr>
            <a:xfrm>
              <a:off x="714348" y="4857760"/>
              <a:ext cx="357190" cy="357190"/>
            </a:xfrm>
            <a:prstGeom prst="ellipse">
              <a:avLst/>
            </a:prstGeom>
            <a:solidFill>
              <a:srgbClr val="4A80AC"/>
            </a:solidFill>
            <a:ln>
              <a:solidFill>
                <a:srgbClr val="4A80AC"/>
              </a:solidFill>
            </a:ln>
            <a:scene3d>
              <a:camera prst="orthographicFront"/>
              <a:lightRig rig="threePt" dir="t"/>
            </a:scene3d>
            <a:sp3d>
              <a:bevelT w="215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1357290" y="4857760"/>
              <a:ext cx="357190" cy="357190"/>
            </a:xfrm>
            <a:prstGeom prst="ellipse">
              <a:avLst/>
            </a:prstGeom>
            <a:solidFill>
              <a:srgbClr val="4A80AC"/>
            </a:solidFill>
            <a:ln>
              <a:solidFill>
                <a:srgbClr val="4A80AC"/>
              </a:solidFill>
            </a:ln>
            <a:scene3d>
              <a:camera prst="orthographicFront"/>
              <a:lightRig rig="threePt" dir="t"/>
            </a:scene3d>
            <a:sp3d>
              <a:bevelT w="215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1000100" y="4071942"/>
              <a:ext cx="357190" cy="357190"/>
            </a:xfrm>
            <a:prstGeom prst="ellipse">
              <a:avLst/>
            </a:prstGeom>
            <a:solidFill>
              <a:srgbClr val="4A80AC"/>
            </a:solidFill>
            <a:ln>
              <a:solidFill>
                <a:srgbClr val="4A80AC"/>
              </a:solidFill>
            </a:ln>
            <a:scene3d>
              <a:camera prst="orthographicFront"/>
              <a:lightRig rig="threePt" dir="t"/>
            </a:scene3d>
            <a:sp3d>
              <a:bevelT w="215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4" name="直線コネクタ 33"/>
            <p:cNvCxnSpPr/>
            <p:nvPr/>
          </p:nvCxnSpPr>
          <p:spPr>
            <a:xfrm rot="16200000" flipH="1">
              <a:off x="1393009" y="3679033"/>
              <a:ext cx="714380" cy="357190"/>
            </a:xfrm>
            <a:prstGeom prst="line">
              <a:avLst/>
            </a:prstGeom>
            <a:ln w="63500">
              <a:solidFill>
                <a:srgbClr val="4A80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円/楕円 25"/>
            <p:cNvSpPr/>
            <p:nvPr/>
          </p:nvSpPr>
          <p:spPr>
            <a:xfrm>
              <a:off x="1357290" y="3286124"/>
              <a:ext cx="500066" cy="500066"/>
            </a:xfrm>
            <a:prstGeom prst="ellipse">
              <a:avLst/>
            </a:prstGeom>
            <a:solidFill>
              <a:srgbClr val="4A80AC"/>
            </a:solidFill>
            <a:ln>
              <a:solidFill>
                <a:srgbClr val="4A80AC"/>
              </a:solidFill>
            </a:ln>
            <a:scene3d>
              <a:camera prst="orthographicFront"/>
              <a:lightRig rig="threePt" dir="t"/>
            </a:scene3d>
            <a:sp3d>
              <a:bevelT w="215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1785918" y="4071942"/>
              <a:ext cx="357190" cy="357190"/>
            </a:xfrm>
            <a:prstGeom prst="ellipse">
              <a:avLst/>
            </a:prstGeom>
            <a:solidFill>
              <a:srgbClr val="4A80AC"/>
            </a:solidFill>
            <a:ln>
              <a:solidFill>
                <a:srgbClr val="4A80AC"/>
              </a:solidFill>
            </a:ln>
            <a:scene3d>
              <a:camera prst="orthographicFront"/>
              <a:lightRig rig="threePt" dir="t"/>
            </a:scene3d>
            <a:sp3d>
              <a:bevelT w="215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" name="テキスト ボックス 45"/>
          <p:cNvSpPr txBox="1"/>
          <p:nvPr/>
        </p:nvSpPr>
        <p:spPr>
          <a:xfrm>
            <a:off x="1643042" y="4643446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4A80AC"/>
                </a:solidFill>
                <a:latin typeface="+mj-lt"/>
              </a:rPr>
              <a:t>Content Tree</a:t>
            </a:r>
            <a:endParaRPr kumimoji="1" lang="ja-JP" altLang="en-US" sz="3200" dirty="0">
              <a:solidFill>
                <a:srgbClr val="4A80A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Opera-t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008" y="4637470"/>
            <a:ext cx="1555992" cy="2220530"/>
          </a:xfrm>
          <a:prstGeom prst="rect">
            <a:avLst/>
          </a:prstGeom>
        </p:spPr>
      </p:pic>
      <p:grpSp>
        <p:nvGrpSpPr>
          <p:cNvPr id="2" name="グループ化 47"/>
          <p:cNvGrpSpPr/>
          <p:nvPr/>
        </p:nvGrpSpPr>
        <p:grpSpPr>
          <a:xfrm>
            <a:off x="978415" y="2357430"/>
            <a:ext cx="1593321" cy="2214046"/>
            <a:chOff x="4999585" y="1857364"/>
            <a:chExt cx="2462405" cy="3429817"/>
          </a:xfrm>
        </p:grpSpPr>
        <p:grpSp>
          <p:nvGrpSpPr>
            <p:cNvPr id="4" name="グループ化 38"/>
            <p:cNvGrpSpPr/>
            <p:nvPr/>
          </p:nvGrpSpPr>
          <p:grpSpPr>
            <a:xfrm>
              <a:off x="5214942" y="1857364"/>
              <a:ext cx="1857388" cy="2500330"/>
              <a:chOff x="714348" y="3286124"/>
              <a:chExt cx="1428760" cy="1928826"/>
            </a:xfrm>
          </p:grpSpPr>
          <p:cxnSp>
            <p:nvCxnSpPr>
              <p:cNvPr id="35" name="直線コネクタ 34"/>
              <p:cNvCxnSpPr/>
              <p:nvPr/>
            </p:nvCxnSpPr>
            <p:spPr>
              <a:xfrm rot="5400000">
                <a:off x="1000100" y="3643314"/>
                <a:ext cx="714380" cy="428628"/>
              </a:xfrm>
              <a:prstGeom prst="line">
                <a:avLst/>
              </a:prstGeom>
              <a:ln w="635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 rot="5400000">
                <a:off x="607191" y="4464851"/>
                <a:ext cx="785818" cy="285752"/>
              </a:xfrm>
              <a:prstGeom prst="line">
                <a:avLst/>
              </a:prstGeom>
              <a:ln w="635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rot="16200000" flipH="1">
                <a:off x="928662" y="4429132"/>
                <a:ext cx="857256" cy="428628"/>
              </a:xfrm>
              <a:prstGeom prst="line">
                <a:avLst/>
              </a:prstGeom>
              <a:ln w="635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円/楕円 39"/>
              <p:cNvSpPr/>
              <p:nvPr/>
            </p:nvSpPr>
            <p:spPr>
              <a:xfrm>
                <a:off x="714348" y="4857760"/>
                <a:ext cx="357190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/楕円 40"/>
              <p:cNvSpPr/>
              <p:nvPr/>
            </p:nvSpPr>
            <p:spPr>
              <a:xfrm>
                <a:off x="1357290" y="4857760"/>
                <a:ext cx="357190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1000100" y="4071942"/>
                <a:ext cx="357190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3" name="直線コネクタ 42"/>
              <p:cNvCxnSpPr/>
              <p:nvPr/>
            </p:nvCxnSpPr>
            <p:spPr>
              <a:xfrm rot="16200000" flipH="1">
                <a:off x="1393009" y="3679033"/>
                <a:ext cx="714380" cy="357190"/>
              </a:xfrm>
              <a:prstGeom prst="line">
                <a:avLst/>
              </a:prstGeom>
              <a:ln w="635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円/楕円 43"/>
              <p:cNvSpPr/>
              <p:nvPr/>
            </p:nvSpPr>
            <p:spPr>
              <a:xfrm>
                <a:off x="1357290" y="3286124"/>
                <a:ext cx="500066" cy="500066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1785918" y="4071942"/>
                <a:ext cx="357190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>
              <a:off x="4999585" y="4572008"/>
              <a:ext cx="2462405" cy="715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Frame Tree</a:t>
              </a:r>
              <a:endParaRPr kumimoji="1" lang="ja-JP" altLang="en-US" sz="24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2786050" y="1609729"/>
            <a:ext cx="52864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buSzPct val="90000"/>
              <a:buBlip>
                <a:blip r:embed="rId4"/>
              </a:buBlip>
            </a:pPr>
            <a:r>
              <a:rPr lang="en-US" altLang="ja-JP" sz="3200" dirty="0" smtClean="0"/>
              <a:t>Content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Tree</a:t>
            </a:r>
            <a:r>
              <a:rPr lang="ja-JP" altLang="en-US" sz="3200" dirty="0" smtClean="0"/>
              <a:t>の各要素の</a:t>
            </a:r>
            <a:r>
              <a:rPr lang="ja-JP" altLang="en-US" sz="3200" dirty="0" smtClean="0">
                <a:solidFill>
                  <a:srgbClr val="FF0066"/>
                </a:solidFill>
              </a:rPr>
              <a:t>視覚表現</a:t>
            </a:r>
            <a:r>
              <a:rPr lang="ja-JP" altLang="en-US" sz="3200" dirty="0" smtClean="0"/>
              <a:t>を管理するためのオブジェクト</a:t>
            </a:r>
            <a:endParaRPr lang="en-US" altLang="ja-JP" sz="3200" dirty="0" smtClean="0"/>
          </a:p>
          <a:p>
            <a:pPr marL="904875" lvl="1" indent="-447675">
              <a:spcBef>
                <a:spcPts val="1200"/>
              </a:spcBef>
              <a:buSzPct val="90000"/>
              <a:buBlip>
                <a:blip r:embed="rId4"/>
              </a:buBlip>
            </a:pPr>
            <a:r>
              <a:rPr kumimoji="1" lang="en-US" altLang="ja-JP" sz="2400" dirty="0" smtClean="0"/>
              <a:t>MVC </a:t>
            </a:r>
            <a:r>
              <a:rPr kumimoji="1" lang="ja-JP" altLang="en-US" sz="2400" dirty="0" smtClean="0"/>
              <a:t>の </a:t>
            </a:r>
            <a:r>
              <a:rPr kumimoji="1" lang="en-US" altLang="ja-JP" sz="2400" dirty="0" smtClean="0">
                <a:solidFill>
                  <a:srgbClr val="FF0066"/>
                </a:solidFill>
              </a:rPr>
              <a:t>V</a:t>
            </a:r>
          </a:p>
          <a:p>
            <a:pPr marL="904875" lvl="1" indent="-447675">
              <a:buSzPct val="90000"/>
              <a:buBlip>
                <a:blip r:embed="rId4"/>
              </a:buBlip>
            </a:pPr>
            <a:r>
              <a:rPr lang="en-US" altLang="ja-JP" sz="2400" dirty="0" smtClean="0"/>
              <a:t>Doc/View </a:t>
            </a:r>
            <a:r>
              <a:rPr lang="ja-JP" altLang="en-US" sz="2400" dirty="0" smtClean="0"/>
              <a:t>の </a:t>
            </a:r>
            <a:r>
              <a:rPr lang="en-US" altLang="ja-JP" sz="2400" dirty="0" smtClean="0">
                <a:solidFill>
                  <a:srgbClr val="FF0066"/>
                </a:solidFill>
              </a:rPr>
              <a:t>View</a:t>
            </a:r>
            <a:endParaRPr kumimoji="1" lang="ja-JP" altLang="en-US" sz="2400" dirty="0">
              <a:solidFill>
                <a:srgbClr val="FF0066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00034" y="357166"/>
            <a:ext cx="7858180" cy="73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 smtClean="0">
                <a:latin typeface="+mj-ea"/>
                <a:ea typeface="+mj-ea"/>
              </a:rPr>
              <a:t>“Frame”</a:t>
            </a:r>
            <a:endParaRPr kumimoji="1" lang="ja-JP" altLang="en-US" dirty="0"/>
          </a:p>
        </p:txBody>
      </p:sp>
      <p:grpSp>
        <p:nvGrpSpPr>
          <p:cNvPr id="54" name="グループ化 53"/>
          <p:cNvGrpSpPr/>
          <p:nvPr/>
        </p:nvGrpSpPr>
        <p:grpSpPr>
          <a:xfrm>
            <a:off x="3333616" y="4429132"/>
            <a:ext cx="5024598" cy="571504"/>
            <a:chOff x="3428992" y="4357694"/>
            <a:chExt cx="4857784" cy="571504"/>
          </a:xfrm>
          <a:solidFill>
            <a:schemeClr val="bg1">
              <a:lumMod val="95000"/>
            </a:schemeClr>
          </a:solidFill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2" name="角丸四角形 51"/>
            <p:cNvSpPr/>
            <p:nvPr/>
          </p:nvSpPr>
          <p:spPr>
            <a:xfrm>
              <a:off x="3428992" y="4357694"/>
              <a:ext cx="4857784" cy="57150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四角形吹き出し 52"/>
            <p:cNvSpPr/>
            <p:nvPr/>
          </p:nvSpPr>
          <p:spPr>
            <a:xfrm>
              <a:off x="6675290" y="4621096"/>
              <a:ext cx="714380" cy="214314"/>
            </a:xfrm>
            <a:prstGeom prst="wedgeRectCallout">
              <a:avLst>
                <a:gd name="adj1" fmla="val 84331"/>
                <a:gd name="adj2" fmla="val 2599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3428992" y="4508742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+mj-ea"/>
                <a:ea typeface="+mj-ea"/>
              </a:rPr>
              <a:t>HTML</a:t>
            </a:r>
            <a:r>
              <a:rPr kumimoji="1" lang="ja-JP" altLang="en-US" sz="2000" dirty="0" smtClean="0">
                <a:latin typeface="+mj-ea"/>
                <a:ea typeface="+mj-ea"/>
              </a:rPr>
              <a:t>の</a:t>
            </a:r>
            <a:r>
              <a:rPr kumimoji="1" lang="en-US" altLang="ja-JP" sz="2000" dirty="0" smtClean="0">
                <a:latin typeface="+mj-ea"/>
                <a:ea typeface="+mj-ea"/>
              </a:rPr>
              <a:t>&lt;frame&gt;</a:t>
            </a:r>
            <a:r>
              <a:rPr kumimoji="1" lang="ja-JP" altLang="en-US" sz="2000" dirty="0" smtClean="0">
                <a:latin typeface="+mj-ea"/>
                <a:ea typeface="+mj-ea"/>
              </a:rPr>
              <a:t>とは</a:t>
            </a:r>
            <a:r>
              <a:rPr kumimoji="1" lang="ja-JP" altLang="en-US" sz="2000" dirty="0" smtClean="0">
                <a:latin typeface="HGPｺﾞｼｯｸE" pitchFamily="50" charset="-128"/>
                <a:ea typeface="HGPｺﾞｼｯｸE" pitchFamily="50" charset="-128"/>
              </a:rPr>
              <a:t>違</a:t>
            </a:r>
            <a:r>
              <a:rPr kumimoji="1" lang="ja-JP" altLang="en-US" sz="2000" dirty="0" smtClean="0">
                <a:latin typeface="+mj-ea"/>
                <a:ea typeface="+mj-ea"/>
              </a:rPr>
              <a:t>うよ。ぜんぜん</a:t>
            </a:r>
            <a:r>
              <a:rPr kumimoji="1" lang="ja-JP" altLang="en-US" sz="2000" dirty="0" smtClean="0">
                <a:latin typeface="HGPｺﾞｼｯｸE" pitchFamily="50" charset="-128"/>
                <a:ea typeface="HGPｺﾞｼｯｸE" pitchFamily="50" charset="-128"/>
              </a:rPr>
              <a:t>違</a:t>
            </a:r>
            <a:r>
              <a:rPr kumimoji="1" lang="ja-JP" altLang="en-US" sz="2000" dirty="0" smtClean="0">
                <a:latin typeface="+mj-ea"/>
                <a:ea typeface="+mj-ea"/>
              </a:rPr>
              <a:t>うよ。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00034" y="357166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 smtClean="0">
                <a:latin typeface="+mj-ea"/>
                <a:ea typeface="+mj-ea"/>
              </a:rPr>
              <a:t>Frame tree</a:t>
            </a:r>
            <a:r>
              <a:rPr kumimoji="1" lang="ja-JP" altLang="en-US" sz="3200" dirty="0" smtClean="0">
                <a:latin typeface="+mj-ea"/>
                <a:ea typeface="+mj-ea"/>
              </a:rPr>
              <a:t>構築</a:t>
            </a:r>
            <a:endParaRPr kumimoji="1" lang="ja-JP" altLang="en-US" dirty="0"/>
          </a:p>
        </p:txBody>
      </p:sp>
      <p:sp>
        <p:nvSpPr>
          <p:cNvPr id="31" name="角丸四角形 30"/>
          <p:cNvSpPr/>
          <p:nvPr/>
        </p:nvSpPr>
        <p:spPr>
          <a:xfrm>
            <a:off x="1071538" y="2428868"/>
            <a:ext cx="2071702" cy="714380"/>
          </a:xfrm>
          <a:prstGeom prst="roundRect">
            <a:avLst/>
          </a:prstGeom>
          <a:solidFill>
            <a:srgbClr val="4A80AC"/>
          </a:solidFill>
          <a:ln>
            <a:noFill/>
          </a:ln>
          <a:scene3d>
            <a:camera prst="orthographicFront"/>
            <a:lightRig rig="soft" dir="t"/>
          </a:scene3d>
          <a:sp3d prstMaterial="plastic">
            <a:bevelT w="22225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/>
              <a:t>div</a:t>
            </a:r>
            <a:endParaRPr kumimoji="1" lang="ja-JP" altLang="en-US" sz="4000" dirty="0"/>
          </a:p>
        </p:txBody>
      </p:sp>
      <p:sp>
        <p:nvSpPr>
          <p:cNvPr id="33" name="角丸四角形 32"/>
          <p:cNvSpPr/>
          <p:nvPr/>
        </p:nvSpPr>
        <p:spPr>
          <a:xfrm>
            <a:off x="1000100" y="3929066"/>
            <a:ext cx="2071702" cy="714380"/>
          </a:xfrm>
          <a:prstGeom prst="roundRect">
            <a:avLst/>
          </a:prstGeom>
          <a:solidFill>
            <a:srgbClr val="4A80AC"/>
          </a:solidFill>
          <a:ln>
            <a:noFill/>
          </a:ln>
          <a:scene3d>
            <a:camera prst="orthographicFront"/>
            <a:lightRig rig="soft" dir="t"/>
          </a:scene3d>
          <a:sp3d prstMaterial="plastic">
            <a:bevelT w="22225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/>
              <a:t>h1</a:t>
            </a:r>
            <a:endParaRPr kumimoji="1" lang="ja-JP" altLang="en-US" sz="4000" dirty="0"/>
          </a:p>
        </p:txBody>
      </p:sp>
      <p:sp>
        <p:nvSpPr>
          <p:cNvPr id="48" name="角丸四角形 47"/>
          <p:cNvSpPr/>
          <p:nvPr/>
        </p:nvSpPr>
        <p:spPr>
          <a:xfrm>
            <a:off x="4929190" y="2428868"/>
            <a:ext cx="3143272" cy="7143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plastic">
            <a:bevelT w="22225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/>
              <a:t>DIVFrame</a:t>
            </a:r>
            <a:endParaRPr kumimoji="1" lang="ja-JP" altLang="en-US" sz="4000" dirty="0"/>
          </a:p>
        </p:txBody>
      </p:sp>
      <p:sp>
        <p:nvSpPr>
          <p:cNvPr id="49" name="角丸四角形 48"/>
          <p:cNvSpPr/>
          <p:nvPr/>
        </p:nvSpPr>
        <p:spPr>
          <a:xfrm>
            <a:off x="4929190" y="4000504"/>
            <a:ext cx="3143272" cy="7143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plastic">
            <a:bevelT w="22225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/>
              <a:t>H1Frame</a:t>
            </a:r>
            <a:endParaRPr kumimoji="1" lang="ja-JP" altLang="en-US" sz="4000" dirty="0"/>
          </a:p>
        </p:txBody>
      </p:sp>
      <p:sp>
        <p:nvSpPr>
          <p:cNvPr id="50" name="十字形 49"/>
          <p:cNvSpPr/>
          <p:nvPr/>
        </p:nvSpPr>
        <p:spPr>
          <a:xfrm rot="2659646">
            <a:off x="4947977" y="1961071"/>
            <a:ext cx="3242127" cy="3214710"/>
          </a:xfrm>
          <a:prstGeom prst="plus">
            <a:avLst>
              <a:gd name="adj" fmla="val 462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矢印コネクタ 51"/>
          <p:cNvCxnSpPr/>
          <p:nvPr/>
        </p:nvCxnSpPr>
        <p:spPr>
          <a:xfrm>
            <a:off x="3428992" y="2786058"/>
            <a:ext cx="1143008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>
            <a:off x="3428992" y="4286256"/>
            <a:ext cx="1143008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3643306" y="2928934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 smtClean="0"/>
              <a:t>?</a:t>
            </a:r>
            <a:endParaRPr kumimoji="1" lang="ja-JP" alt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csstest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357166"/>
            <a:ext cx="7143800" cy="5684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2910" y="1071546"/>
            <a:ext cx="80724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latin typeface="ＭＳ ゴシック" pitchFamily="49" charset="-128"/>
                <a:ea typeface="ＭＳ ゴシック" pitchFamily="49" charset="-128"/>
              </a:rPr>
              <a:t>h1, h2, h3, h4, blockquote, p{</a:t>
            </a:r>
          </a:p>
          <a:p>
            <a:pPr lvl="1"/>
            <a:r>
              <a:rPr lang="en-US" altLang="ja-JP" sz="4000" dirty="0" smtClean="0">
                <a:latin typeface="ＭＳ ゴシック" pitchFamily="49" charset="-128"/>
                <a:ea typeface="ＭＳ ゴシック" pitchFamily="49" charset="-128"/>
              </a:rPr>
              <a:t>margin: 0.2em;</a:t>
            </a:r>
          </a:p>
          <a:p>
            <a:pPr lvl="1"/>
            <a:r>
              <a:rPr lang="en-US" altLang="ja-JP" sz="4000" dirty="0" smtClean="0">
                <a:latin typeface="ＭＳ ゴシック" pitchFamily="49" charset="-128"/>
                <a:ea typeface="ＭＳ ゴシック" pitchFamily="49" charset="-128"/>
              </a:rPr>
              <a:t>padding 0.4em;</a:t>
            </a:r>
          </a:p>
          <a:p>
            <a:pPr lvl="1"/>
            <a:r>
              <a:rPr lang="en-US" altLang="ja-JP" sz="4000" dirty="0" smtClean="0">
                <a:latin typeface="ＭＳ ゴシック" pitchFamily="49" charset="-128"/>
                <a:ea typeface="ＭＳ ゴシック" pitchFamily="49" charset="-128"/>
              </a:rPr>
              <a:t>font-size: 32pt;</a:t>
            </a:r>
          </a:p>
          <a:p>
            <a:pPr lvl="1"/>
            <a:r>
              <a:rPr lang="en-US" altLang="ja-JP" sz="4000" dirty="0" smtClean="0">
                <a:latin typeface="ＭＳ ゴシック" pitchFamily="49" charset="-128"/>
                <a:ea typeface="ＭＳ ゴシック" pitchFamily="49" charset="-128"/>
              </a:rPr>
              <a:t>border: 2px solid #000;</a:t>
            </a:r>
          </a:p>
          <a:p>
            <a:pPr lvl="1"/>
            <a:r>
              <a:rPr lang="en-US" altLang="ja-JP" sz="4000" dirty="0" smtClean="0">
                <a:latin typeface="ＭＳ ゴシック" pitchFamily="49" charset="-128"/>
                <a:ea typeface="ＭＳ ゴシック" pitchFamily="49" charset="-128"/>
              </a:rPr>
              <a:t>font-weight: 200;</a:t>
            </a:r>
          </a:p>
          <a:p>
            <a:r>
              <a:rPr lang="en-US" altLang="ja-JP" sz="4000" dirty="0" smtClean="0">
                <a:latin typeface="ＭＳ ゴシック" pitchFamily="49" charset="-128"/>
                <a:ea typeface="ＭＳ ゴシック" pitchFamily="49" charset="-128"/>
              </a:rPr>
              <a:t>}</a:t>
            </a:r>
            <a:endParaRPr kumimoji="1" lang="ja-JP" altLang="en-US" sz="4000" dirty="0">
              <a:latin typeface="ＭＳ ゴシック" pitchFamily="49" charset="-128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csstest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887" y="333228"/>
            <a:ext cx="7183326" cy="5716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14414" y="1285860"/>
            <a:ext cx="7143800" cy="188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kumimoji="1" lang="ja-JP" altLang="en-US" sz="3200" dirty="0" smtClean="0">
                <a:latin typeface="+mj-ea"/>
                <a:ea typeface="+mj-ea"/>
              </a:rPr>
              <a:t>どの要素もやってることは同じ</a:t>
            </a:r>
            <a:endParaRPr kumimoji="1" lang="en-US" altLang="ja-JP" sz="3200" dirty="0" smtClean="0">
              <a:latin typeface="+mj-ea"/>
              <a:ea typeface="+mj-ea"/>
            </a:endParaRP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ja-JP" altLang="en-US" sz="3200" dirty="0" smtClean="0">
                <a:latin typeface="+mj-ea"/>
                <a:ea typeface="+mj-ea"/>
              </a:rPr>
              <a:t>要素ごとに実装を分ける必要はない</a:t>
            </a:r>
            <a:endParaRPr lang="en-US" altLang="ja-JP" sz="3200" dirty="0" smtClean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14414" y="3929066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FF0066"/>
                </a:solidFill>
              </a:rPr>
              <a:t>※</a:t>
            </a:r>
            <a:r>
              <a:rPr lang="ja-JP" altLang="en-US" sz="2800" dirty="0" smtClean="0">
                <a:solidFill>
                  <a:srgbClr val="FF0066"/>
                </a:solidFill>
              </a:rPr>
              <a:t> </a:t>
            </a:r>
            <a:r>
              <a:rPr kumimoji="1" lang="ja-JP" altLang="en-US" sz="2800" dirty="0" smtClean="0">
                <a:solidFill>
                  <a:srgbClr val="FF0066"/>
                </a:solidFill>
              </a:rPr>
              <a:t>置換要素 </a:t>
            </a:r>
            <a:r>
              <a:rPr lang="en-US" altLang="ja-JP" sz="2000" dirty="0" smtClean="0">
                <a:solidFill>
                  <a:srgbClr val="FF0066"/>
                </a:solidFill>
              </a:rPr>
              <a:t>(Replaced elements) </a:t>
            </a:r>
            <a:r>
              <a:rPr kumimoji="1" lang="ja-JP" altLang="en-US" sz="2800" dirty="0" smtClean="0"/>
              <a:t>は別</a:t>
            </a:r>
            <a:endParaRPr kumimoji="1" lang="ja-JP" altLang="en-US" sz="2800" dirty="0"/>
          </a:p>
        </p:txBody>
      </p:sp>
      <p:sp>
        <p:nvSpPr>
          <p:cNvPr id="6" name="正方形/長方形 5"/>
          <p:cNvSpPr/>
          <p:nvPr/>
        </p:nvSpPr>
        <p:spPr>
          <a:xfrm>
            <a:off x="1214414" y="5667720"/>
            <a:ext cx="70723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smtClean="0"/>
              <a:t>An element whose content is </a:t>
            </a:r>
            <a:r>
              <a:rPr lang="en-US" altLang="ja-JP" sz="1100" dirty="0" smtClean="0">
                <a:solidFill>
                  <a:srgbClr val="FF0066"/>
                </a:solidFill>
              </a:rPr>
              <a:t>outside the scope of the CSS formatting model</a:t>
            </a:r>
            <a:endParaRPr lang="ja-JP" altLang="en-US" sz="1100" dirty="0">
              <a:solidFill>
                <a:srgbClr val="FF0066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14414" y="4786322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img  object  input...  </a:t>
            </a:r>
            <a:endParaRPr kumimoji="1" lang="ja-JP" altLang="en-US" sz="4000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1785918" y="4429132"/>
            <a:ext cx="1357322" cy="1588"/>
          </a:xfrm>
          <a:prstGeom prst="line">
            <a:avLst/>
          </a:prstGeom>
          <a:ln w="254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rot="5400000">
            <a:off x="2322497" y="4619790"/>
            <a:ext cx="356396" cy="794"/>
          </a:xfrm>
          <a:prstGeom prst="straightConnector1">
            <a:avLst/>
          </a:prstGeom>
          <a:ln w="57150">
            <a:solidFill>
              <a:srgbClr val="FF006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6257860"/>
            <a:ext cx="5072066" cy="600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66"/>
                </a:solidFill>
              </a:rPr>
              <a:t>See Also: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3"/>
              </a:rPr>
              <a:t>nsCSSFrameConstructor::ConstructFrameInternal function</a:t>
            </a:r>
            <a:endParaRPr lang="en-US" sz="1100" dirty="0" smtClean="0"/>
          </a:p>
          <a:p>
            <a:pPr indent="628650"/>
            <a:r>
              <a:rPr lang="en-US" sz="1100" dirty="0" smtClean="0">
                <a:hlinkClick r:id="rId4"/>
              </a:rPr>
              <a:t>nsCSSFrameConstructor::ConstructHTMLFrame </a:t>
            </a:r>
            <a:r>
              <a:rPr lang="en-US" altLang="ja-JP" sz="1100" dirty="0" smtClean="0">
                <a:hlinkClick r:id="rId4"/>
              </a:rPr>
              <a:t>function</a:t>
            </a:r>
            <a:endParaRPr lang="en-US" altLang="ja-JP" sz="1100" dirty="0" smtClean="0"/>
          </a:p>
          <a:p>
            <a:pPr indent="628650"/>
            <a:r>
              <a:rPr lang="en-US" altLang="ja-JP" sz="1100" dirty="0" smtClean="0">
                <a:hlinkClick r:id="rId5"/>
              </a:rPr>
              <a:t>nsCSSFrameConstructor::ConstructFrameByDisplayType function</a:t>
            </a:r>
            <a:endParaRPr kumimoji="1" lang="ja-JP" altLang="en-US" sz="1100" dirty="0"/>
          </a:p>
        </p:txBody>
      </p:sp>
      <p:sp>
        <p:nvSpPr>
          <p:cNvPr id="3" name="フローチャート : 判断 2"/>
          <p:cNvSpPr/>
          <p:nvPr/>
        </p:nvSpPr>
        <p:spPr>
          <a:xfrm>
            <a:off x="642910" y="714356"/>
            <a:ext cx="3500462" cy="1357322"/>
          </a:xfrm>
          <a:prstGeom prst="flowChartDecision">
            <a:avLst/>
          </a:prstGeom>
          <a:gradFill>
            <a:gsLst>
              <a:gs pos="0">
                <a:srgbClr val="E2DDD0"/>
              </a:gs>
              <a:gs pos="100000">
                <a:schemeClr val="bg1"/>
              </a:gs>
            </a:gsLst>
            <a:lin ang="5400000" scaled="0"/>
          </a:gradFill>
          <a:ln w="41275">
            <a:solidFill>
              <a:schemeClr val="tx1">
                <a:lumMod val="65000"/>
                <a:lumOff val="35000"/>
                <a:alpha val="37000"/>
              </a:schemeClr>
            </a:solidFill>
          </a:ln>
          <a:effectLst>
            <a:outerShdw blurRad="101600" dist="12700" dir="2700000" sx="101000" sy="101000" algn="tl" rotWithShape="0">
              <a:prstClr val="black">
                <a:alpha val="56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2794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置換要素？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フローチャート : 判断 4"/>
          <p:cNvSpPr/>
          <p:nvPr/>
        </p:nvSpPr>
        <p:spPr>
          <a:xfrm>
            <a:off x="642910" y="2643182"/>
            <a:ext cx="3500462" cy="1357322"/>
          </a:xfrm>
          <a:prstGeom prst="flowChartDecision">
            <a:avLst/>
          </a:prstGeom>
          <a:gradFill>
            <a:gsLst>
              <a:gs pos="0">
                <a:srgbClr val="E2DDD0"/>
              </a:gs>
              <a:gs pos="100000">
                <a:schemeClr val="bg1"/>
              </a:gs>
            </a:gsLst>
            <a:lin ang="5400000" scaled="0"/>
          </a:gradFill>
          <a:ln w="41275">
            <a:solidFill>
              <a:schemeClr val="tx1">
                <a:lumMod val="65000"/>
                <a:lumOff val="35000"/>
                <a:alpha val="37000"/>
              </a:schemeClr>
            </a:solidFill>
          </a:ln>
          <a:effectLst>
            <a:outerShdw blurRad="101600" dist="12700" dir="2700000" sx="101000" sy="101000" algn="tl" rotWithShape="0">
              <a:prstClr val="black">
                <a:alpha val="56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2794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display: none?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7" name="直線矢印コネクタ 6"/>
          <p:cNvCxnSpPr>
            <a:stCxn id="3" idx="2"/>
            <a:endCxn id="5" idx="0"/>
          </p:cNvCxnSpPr>
          <p:nvPr/>
        </p:nvCxnSpPr>
        <p:spPr>
          <a:xfrm rot="5400000">
            <a:off x="2107389" y="2357430"/>
            <a:ext cx="571504" cy="1588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フローチャート: 処理 7"/>
          <p:cNvSpPr/>
          <p:nvPr/>
        </p:nvSpPr>
        <p:spPr>
          <a:xfrm>
            <a:off x="5072066" y="2750433"/>
            <a:ext cx="3500462" cy="1143008"/>
          </a:xfrm>
          <a:prstGeom prst="flowChartProcess">
            <a:avLst/>
          </a:prstGeom>
          <a:gradFill>
            <a:gsLst>
              <a:gs pos="0">
                <a:srgbClr val="E2DDD0"/>
              </a:gs>
              <a:gs pos="100000">
                <a:schemeClr val="bg1"/>
              </a:gs>
            </a:gsLst>
            <a:lin ang="5400000" scaled="0"/>
          </a:gradFill>
          <a:ln w="41275">
            <a:solidFill>
              <a:schemeClr val="tx1">
                <a:lumMod val="65000"/>
                <a:lumOff val="35000"/>
                <a:alpha val="37000"/>
              </a:schemeClr>
            </a:solidFill>
          </a:ln>
          <a:effectLst>
            <a:outerShdw blurRad="101600" dist="12700" dir="2700000" sx="101000" sy="101000" algn="tl" rotWithShape="0">
              <a:prstClr val="black">
                <a:alpha val="56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2794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Frame</a:t>
            </a:r>
            <a:r>
              <a:rPr lang="ja-JP" altLang="en-US" sz="2400" dirty="0" smtClean="0">
                <a:solidFill>
                  <a:schemeClr val="tx1"/>
                </a:solidFill>
              </a:rPr>
              <a:t>なし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9" name="直線矢印コネクタ 8"/>
          <p:cNvCxnSpPr>
            <a:stCxn id="5" idx="2"/>
            <a:endCxn id="17" idx="0"/>
          </p:cNvCxnSpPr>
          <p:nvPr/>
        </p:nvCxnSpPr>
        <p:spPr>
          <a:xfrm rot="5400000">
            <a:off x="2035951" y="4357694"/>
            <a:ext cx="714380" cy="1588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フローチャート: 処理 12"/>
          <p:cNvSpPr/>
          <p:nvPr/>
        </p:nvSpPr>
        <p:spPr>
          <a:xfrm>
            <a:off x="5072066" y="821419"/>
            <a:ext cx="3500462" cy="1143008"/>
          </a:xfrm>
          <a:prstGeom prst="flowChartProcess">
            <a:avLst/>
          </a:prstGeom>
          <a:gradFill>
            <a:gsLst>
              <a:gs pos="0">
                <a:srgbClr val="E2DDD0"/>
              </a:gs>
              <a:gs pos="100000">
                <a:schemeClr val="bg1"/>
              </a:gs>
            </a:gsLst>
            <a:lin ang="5400000" scaled="0"/>
          </a:gradFill>
          <a:ln w="41275">
            <a:solidFill>
              <a:schemeClr val="tx1">
                <a:lumMod val="65000"/>
                <a:lumOff val="35000"/>
                <a:alpha val="37000"/>
              </a:schemeClr>
            </a:solidFill>
          </a:ln>
          <a:effectLst>
            <a:outerShdw blurRad="101600" dist="12700" dir="2700000" sx="101000" sy="101000" algn="tl" rotWithShape="0">
              <a:prstClr val="black">
                <a:alpha val="56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2794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要素固有の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Frame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直線矢印コネクタ 13"/>
          <p:cNvCxnSpPr>
            <a:stCxn id="3" idx="3"/>
            <a:endCxn id="13" idx="1"/>
          </p:cNvCxnSpPr>
          <p:nvPr/>
        </p:nvCxnSpPr>
        <p:spPr>
          <a:xfrm flipV="1">
            <a:off x="4143372" y="1392923"/>
            <a:ext cx="928694" cy="94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フローチャート: 処理 16"/>
          <p:cNvSpPr/>
          <p:nvPr/>
        </p:nvSpPr>
        <p:spPr>
          <a:xfrm>
            <a:off x="642910" y="4714884"/>
            <a:ext cx="3500462" cy="1143008"/>
          </a:xfrm>
          <a:prstGeom prst="flowChartProcess">
            <a:avLst/>
          </a:prstGeom>
          <a:gradFill>
            <a:gsLst>
              <a:gs pos="0">
                <a:srgbClr val="E2DDD0"/>
              </a:gs>
              <a:gs pos="100000">
                <a:schemeClr val="bg1"/>
              </a:gs>
            </a:gsLst>
            <a:lin ang="5400000" scaled="0"/>
          </a:gradFill>
          <a:ln w="41275">
            <a:solidFill>
              <a:schemeClr val="tx1">
                <a:lumMod val="65000"/>
                <a:lumOff val="35000"/>
                <a:alpha val="37000"/>
              </a:schemeClr>
            </a:solidFill>
          </a:ln>
          <a:effectLst>
            <a:outerShdw blurRad="101600" dist="12700" dir="2700000" sx="101000" sy="101000" algn="tl" rotWithShape="0">
              <a:prstClr val="black">
                <a:alpha val="56000"/>
              </a:prstClr>
            </a:outerShdw>
          </a:effectLst>
          <a:scene3d>
            <a:camera prst="orthographicFront"/>
            <a:lightRig rig="threePt" dir="t"/>
          </a:scene3d>
          <a:sp3d prstMaterial="plastic">
            <a:bevelT w="27940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Display type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毎の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Frame</a:t>
            </a:r>
          </a:p>
        </p:txBody>
      </p:sp>
      <p:cxnSp>
        <p:nvCxnSpPr>
          <p:cNvPr id="18" name="直線矢印コネクタ 17"/>
          <p:cNvCxnSpPr>
            <a:stCxn id="5" idx="3"/>
            <a:endCxn id="8" idx="1"/>
          </p:cNvCxnSpPr>
          <p:nvPr/>
        </p:nvCxnSpPr>
        <p:spPr>
          <a:xfrm>
            <a:off x="4143372" y="3321843"/>
            <a:ext cx="928694" cy="94"/>
          </a:xfrm>
          <a:prstGeom prst="straightConnector1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714612" y="400050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No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714612" y="214311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No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43372" y="278605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Yes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43372" y="85723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Yes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6F84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6F84A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214414" y="642918"/>
            <a:ext cx="6858048" cy="1428760"/>
          </a:xfrm>
          <a:prstGeom prst="rect">
            <a:avLst/>
          </a:prstGeom>
          <a:gradFill>
            <a:gsLst>
              <a:gs pos="5000">
                <a:schemeClr val="bg1">
                  <a:lumMod val="85000"/>
                </a:schemeClr>
              </a:gs>
              <a:gs pos="99000">
                <a:schemeClr val="bg1"/>
              </a:gs>
            </a:gsLst>
            <a:lin ang="16200000" scaled="1"/>
          </a:gradFill>
          <a:ln w="203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HTML</a:t>
            </a:r>
            <a:r>
              <a:rPr lang="ja-JP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要素</a:t>
            </a:r>
            <a:r>
              <a:rPr lang="ja-JP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に対応する</a:t>
            </a:r>
            <a:r>
              <a:rPr lang="en-US" altLang="ja-JP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Frame</a:t>
            </a:r>
            <a:endParaRPr kumimoji="1" lang="ja-JP" altLang="en-US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178695" y="2714620"/>
            <a:ext cx="6858048" cy="1428760"/>
          </a:xfrm>
          <a:prstGeom prst="rect">
            <a:avLst/>
          </a:prstGeom>
          <a:gradFill>
            <a:gsLst>
              <a:gs pos="5000">
                <a:schemeClr val="bg1">
                  <a:lumMod val="85000"/>
                </a:schemeClr>
              </a:gs>
              <a:gs pos="99000">
                <a:schemeClr val="bg1"/>
              </a:gs>
            </a:gsLst>
            <a:lin ang="16200000" scaled="1"/>
          </a:gradFill>
          <a:ln w="203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TextNode</a:t>
            </a:r>
            <a:r>
              <a:rPr lang="ja-JP" altLang="en-US" sz="2800" dirty="0" smtClean="0">
                <a:solidFill>
                  <a:srgbClr val="595959"/>
                </a:solidFill>
              </a:rPr>
              <a:t>に対応する</a:t>
            </a:r>
            <a:r>
              <a:rPr lang="en-US" altLang="ja-JP" sz="2800" dirty="0" smtClean="0">
                <a:solidFill>
                  <a:srgbClr val="595959"/>
                </a:solidFill>
              </a:rPr>
              <a:t>Frame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178695" y="4786322"/>
            <a:ext cx="6858048" cy="1428760"/>
          </a:xfrm>
          <a:prstGeom prst="rect">
            <a:avLst/>
          </a:prstGeom>
          <a:gradFill>
            <a:gsLst>
              <a:gs pos="5000">
                <a:schemeClr val="bg1">
                  <a:lumMod val="85000"/>
                </a:schemeClr>
              </a:gs>
              <a:gs pos="99000">
                <a:schemeClr val="bg1"/>
              </a:gs>
            </a:gsLst>
            <a:lin ang="16200000" scaled="1"/>
          </a:gradFill>
          <a:ln w="20320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HTML</a:t>
            </a:r>
            <a:r>
              <a:rPr kumimoji="1" lang="ja-JP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以外の要素</a:t>
            </a:r>
            <a:r>
              <a:rPr lang="ja-JP" altLang="en-US" sz="2800" dirty="0" smtClean="0">
                <a:solidFill>
                  <a:srgbClr val="595959"/>
                </a:solidFill>
              </a:rPr>
              <a:t>に対応する</a:t>
            </a:r>
            <a:r>
              <a:rPr lang="en-US" altLang="ja-JP" sz="2800" dirty="0" smtClean="0">
                <a:solidFill>
                  <a:srgbClr val="595959"/>
                </a:solidFill>
              </a:rPr>
              <a:t>Frame</a:t>
            </a:r>
            <a:endParaRPr kumimoji="1" lang="en-US" altLang="ja-JP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ja-JP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（</a:t>
            </a:r>
            <a:r>
              <a:rPr lang="en-US" altLang="ja-JP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XUL</a:t>
            </a:r>
            <a:r>
              <a:rPr lang="ja-JP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等）</a:t>
            </a:r>
            <a:endParaRPr kumimoji="1" lang="ja-JP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85804" y="2714628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8000" spc="300" dirty="0" smtClean="0">
                <a:solidFill>
                  <a:srgbClr val="0070C0"/>
                </a:solidFill>
                <a:latin typeface="Arial Black" pitchFamily="34" charset="0"/>
              </a:rPr>
              <a:t>id  gyuque</a:t>
            </a:r>
            <a:endParaRPr kumimoji="1" lang="ja-JP" altLang="en-US" sz="8000" spc="300" dirty="0">
              <a:solidFill>
                <a:srgbClr val="0070C0"/>
              </a:solidFill>
              <a:latin typeface="Arial Black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928926" y="3060414"/>
            <a:ext cx="214314" cy="571504"/>
            <a:chOff x="5214942" y="3071810"/>
            <a:chExt cx="214314" cy="571504"/>
          </a:xfr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6200000" scaled="1"/>
          </a:gra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円/楕円 3"/>
            <p:cNvSpPr/>
            <p:nvPr/>
          </p:nvSpPr>
          <p:spPr>
            <a:xfrm>
              <a:off x="5214942" y="3071810"/>
              <a:ext cx="214314" cy="214314"/>
            </a:xfrm>
            <a:prstGeom prst="ellipse">
              <a:avLst/>
            </a:prstGeom>
            <a:gradFill>
              <a:gsLst>
                <a:gs pos="0">
                  <a:srgbClr val="4A9BE4"/>
                </a:gs>
                <a:gs pos="100000">
                  <a:srgbClr val="1743A5"/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  <a:sp3d prstMaterial="plastic">
              <a:bevelT w="88900" h="19050"/>
              <a:extrusionClr>
                <a:schemeClr val="tx1"/>
              </a:extrusionClr>
              <a:contourClr>
                <a:schemeClr val="accent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5214942" y="3429000"/>
              <a:ext cx="214314" cy="214314"/>
            </a:xfrm>
            <a:prstGeom prst="ellipse">
              <a:avLst/>
            </a:prstGeom>
            <a:gradFill>
              <a:gsLst>
                <a:gs pos="0">
                  <a:srgbClr val="4A9BE4"/>
                </a:gs>
                <a:gs pos="100000">
                  <a:srgbClr val="1743A5"/>
                </a:gs>
              </a:gsLst>
              <a:lin ang="16200000" scaled="1"/>
            </a:gradFill>
            <a:ln>
              <a:noFill/>
            </a:ln>
            <a:scene3d>
              <a:camera prst="orthographicFront"/>
              <a:lightRig rig="threePt" dir="t">
                <a:rot lat="0" lon="0" rev="600000"/>
              </a:lightRig>
            </a:scene3d>
            <a:sp3d prstMaterial="plastic">
              <a:bevelT w="88900" h="19050"/>
              <a:extrusionClr>
                <a:schemeClr val="tx1"/>
              </a:extrusionClr>
              <a:contourClr>
                <a:schemeClr val="accent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000496" y="642918"/>
            <a:ext cx="4429156" cy="1428760"/>
          </a:xfrm>
          <a:prstGeom prst="rect">
            <a:avLst/>
          </a:prstGeom>
          <a:gradFill>
            <a:gsLst>
              <a:gs pos="5000">
                <a:schemeClr val="bg1">
                  <a:lumMod val="85000"/>
                </a:schemeClr>
              </a:gs>
              <a:gs pos="99000">
                <a:schemeClr val="bg1"/>
              </a:gs>
            </a:gsLst>
            <a:lin ang="16200000" scaled="1"/>
          </a:gradFill>
          <a:ln w="203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AreaFrame</a:t>
            </a:r>
            <a:endParaRPr kumimoji="1" lang="ja-JP" altLang="en-US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000496" y="2571744"/>
            <a:ext cx="4429156" cy="1428760"/>
          </a:xfrm>
          <a:prstGeom prst="rect">
            <a:avLst/>
          </a:prstGeom>
          <a:gradFill>
            <a:gsLst>
              <a:gs pos="5000">
                <a:schemeClr val="bg1">
                  <a:lumMod val="85000"/>
                </a:schemeClr>
              </a:gs>
              <a:gs pos="99000">
                <a:schemeClr val="bg1"/>
              </a:gs>
            </a:gsLst>
            <a:lin ang="16200000" scaled="1"/>
          </a:gradFill>
          <a:ln w="203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BlockFrame</a:t>
            </a:r>
            <a:endParaRPr kumimoji="1" lang="ja-JP" altLang="en-US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000496" y="4786322"/>
            <a:ext cx="4429156" cy="1428760"/>
          </a:xfrm>
          <a:prstGeom prst="rect">
            <a:avLst/>
          </a:prstGeom>
          <a:gradFill>
            <a:gsLst>
              <a:gs pos="5000">
                <a:schemeClr val="bg1">
                  <a:lumMod val="85000"/>
                </a:schemeClr>
              </a:gs>
              <a:gs pos="99000">
                <a:schemeClr val="bg1"/>
              </a:gs>
            </a:gsLst>
            <a:lin ang="16200000" scaled="1"/>
          </a:gradFill>
          <a:ln w="203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InlineFrame</a:t>
            </a:r>
            <a:endParaRPr kumimoji="1" lang="ja-JP" altLang="en-US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0034" y="5214950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</a:rPr>
              <a:t>display: inline;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0034" y="1986969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</a:rPr>
              <a:t>display: block;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rot="10800000">
            <a:off x="571472" y="4357694"/>
            <a:ext cx="792961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円弧 6"/>
          <p:cNvSpPr/>
          <p:nvPr/>
        </p:nvSpPr>
        <p:spPr>
          <a:xfrm rot="10800000">
            <a:off x="8229600" y="0"/>
            <a:ext cx="914400" cy="914400"/>
          </a:xfrm>
          <a:prstGeom prst="arc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円弧 3"/>
            <p:cNvSpPr/>
            <p:nvPr/>
          </p:nvSpPr>
          <p:spPr>
            <a:xfrm>
              <a:off x="0" y="5943600"/>
              <a:ext cx="914400" cy="914400"/>
            </a:xfrm>
            <a:prstGeom prst="arc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円弧 5"/>
            <p:cNvSpPr/>
            <p:nvPr/>
          </p:nvSpPr>
          <p:spPr>
            <a:xfrm rot="5400000">
              <a:off x="0" y="0"/>
              <a:ext cx="914400" cy="914400"/>
            </a:xfrm>
            <a:prstGeom prst="arc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弧 7"/>
            <p:cNvSpPr/>
            <p:nvPr/>
          </p:nvSpPr>
          <p:spPr>
            <a:xfrm rot="16200000">
              <a:off x="8229600" y="5943600"/>
              <a:ext cx="914400" cy="914400"/>
            </a:xfrm>
            <a:prstGeom prst="arc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コネクタ 9"/>
            <p:cNvCxnSpPr>
              <a:stCxn id="4" idx="2"/>
              <a:endCxn id="8" idx="0"/>
            </p:cNvCxnSpPr>
            <p:nvPr/>
          </p:nvCxnSpPr>
          <p:spPr>
            <a:xfrm rot="5400000" flipH="1" flipV="1">
              <a:off x="4571999" y="2743200"/>
              <a:ext cx="1" cy="7315200"/>
            </a:xfrm>
            <a:prstGeom prst="line">
              <a:avLst/>
            </a:prstGeom>
            <a:ln w="47625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>
              <a:stCxn id="6" idx="2"/>
              <a:endCxn id="4" idx="0"/>
            </p:cNvCxnSpPr>
            <p:nvPr/>
          </p:nvCxnSpPr>
          <p:spPr>
            <a:xfrm rot="10800000" flipH="1" flipV="1">
              <a:off x="457199" y="914400"/>
              <a:ext cx="1" cy="5029200"/>
            </a:xfrm>
            <a:prstGeom prst="line">
              <a:avLst/>
            </a:prstGeom>
            <a:ln w="47625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>
              <a:stCxn id="6" idx="0"/>
              <a:endCxn id="7" idx="2"/>
            </p:cNvCxnSpPr>
            <p:nvPr/>
          </p:nvCxnSpPr>
          <p:spPr>
            <a:xfrm rot="5400000" flipH="1" flipV="1">
              <a:off x="4572000" y="-3200399"/>
              <a:ext cx="1" cy="7315200"/>
            </a:xfrm>
            <a:prstGeom prst="line">
              <a:avLst/>
            </a:prstGeom>
            <a:ln w="47625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>
              <a:stCxn id="7" idx="0"/>
              <a:endCxn id="8" idx="2"/>
            </p:cNvCxnSpPr>
            <p:nvPr/>
          </p:nvCxnSpPr>
          <p:spPr>
            <a:xfrm>
              <a:off x="8686799" y="914400"/>
              <a:ext cx="1" cy="5029200"/>
            </a:xfrm>
            <a:prstGeom prst="line">
              <a:avLst/>
            </a:prstGeom>
            <a:ln w="47625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テキスト ボックス 20"/>
          <p:cNvSpPr txBox="1"/>
          <p:nvPr/>
        </p:nvSpPr>
        <p:spPr>
          <a:xfrm>
            <a:off x="4110336" y="1071546"/>
            <a:ext cx="861774" cy="4572032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bg1"/>
                </a:solidFill>
                <a:latin typeface="+mj-ea"/>
                <a:ea typeface="+mj-ea"/>
              </a:rPr>
              <a:t>「レイアウト」</a:t>
            </a:r>
            <a:endParaRPr kumimoji="1" lang="ja-JP" altLang="en-US" sz="4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21703" y="5000636"/>
            <a:ext cx="4500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 smtClean="0">
                <a:solidFill>
                  <a:schemeClr val="bg1"/>
                </a:solidFill>
                <a:latin typeface="+mj-lt"/>
              </a:rPr>
              <a:t>Layout</a:t>
            </a:r>
            <a:endParaRPr kumimoji="1" lang="ja-JP" altLang="en-US" sz="6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86116" y="1285066"/>
            <a:ext cx="57150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lnSpc>
                <a:spcPct val="150000"/>
              </a:lnSpc>
              <a:buSzPct val="60000"/>
              <a:buBlip>
                <a:blip r:embed="rId3"/>
              </a:buBlip>
            </a:pPr>
            <a:r>
              <a:rPr lang="ja-JP" altLang="en-US" sz="5400" dirty="0" smtClean="0">
                <a:solidFill>
                  <a:srgbClr val="FF0066"/>
                </a:solidFill>
                <a:latin typeface="+mj-ea"/>
                <a:ea typeface="+mj-ea"/>
              </a:rPr>
              <a:t>位置</a:t>
            </a:r>
            <a:r>
              <a:rPr lang="ja-JP" altLang="en-US" sz="3200" dirty="0" smtClean="0">
                <a:latin typeface="+mj-ea"/>
                <a:ea typeface="+mj-ea"/>
              </a:rPr>
              <a:t>と</a:t>
            </a:r>
            <a:r>
              <a:rPr lang="ja-JP" altLang="en-US" sz="5400" dirty="0" smtClean="0">
                <a:solidFill>
                  <a:srgbClr val="FF0066"/>
                </a:solidFill>
                <a:latin typeface="+mj-ea"/>
                <a:ea typeface="+mj-ea"/>
              </a:rPr>
              <a:t>大きさ</a:t>
            </a:r>
            <a:endParaRPr lang="en-US" altLang="ja-JP" sz="5400" dirty="0" smtClean="0">
              <a:solidFill>
                <a:srgbClr val="FF0066"/>
              </a:solidFill>
              <a:latin typeface="+mj-ea"/>
              <a:ea typeface="+mj-ea"/>
            </a:endParaRPr>
          </a:p>
          <a:p>
            <a:pPr marL="450850" indent="-450850">
              <a:lnSpc>
                <a:spcPct val="150000"/>
              </a:lnSpc>
              <a:spcBef>
                <a:spcPts val="1800"/>
              </a:spcBef>
              <a:buBlip>
                <a:blip r:embed="rId3"/>
              </a:buBlip>
            </a:pPr>
            <a:r>
              <a:rPr lang="ja-JP" altLang="en-US" sz="3000" dirty="0" smtClean="0">
                <a:latin typeface="+mj-ea"/>
                <a:ea typeface="+mj-ea"/>
              </a:rPr>
              <a:t>描画の前に、全てのフレームのレイアウトを完了させておく</a:t>
            </a:r>
            <a:endParaRPr lang="en-US" altLang="ja-JP" sz="3000" dirty="0" smtClean="0">
              <a:latin typeface="+mj-ea"/>
              <a:ea typeface="+mj-ea"/>
            </a:endParaRPr>
          </a:p>
        </p:txBody>
      </p:sp>
      <p:sp>
        <p:nvSpPr>
          <p:cNvPr id="6" name="フローチャート: 処理 5"/>
          <p:cNvSpPr/>
          <p:nvPr/>
        </p:nvSpPr>
        <p:spPr>
          <a:xfrm>
            <a:off x="714348" y="1642256"/>
            <a:ext cx="1714512" cy="2000264"/>
          </a:xfrm>
          <a:prstGeom prst="flowChartProcess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rot="16200000" flipH="1">
            <a:off x="1858151" y="2642388"/>
            <a:ext cx="2000264" cy="1588"/>
          </a:xfrm>
          <a:prstGeom prst="straightConnector1">
            <a:avLst/>
          </a:prstGeom>
          <a:ln w="79375">
            <a:solidFill>
              <a:schemeClr val="accent1">
                <a:lumMod val="60000"/>
                <a:lumOff val="40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H="1">
            <a:off x="714348" y="4069560"/>
            <a:ext cx="1714512" cy="1588"/>
          </a:xfrm>
          <a:prstGeom prst="straightConnector1">
            <a:avLst/>
          </a:prstGeom>
          <a:ln w="79375">
            <a:solidFill>
              <a:schemeClr val="accent1">
                <a:lumMod val="60000"/>
                <a:lumOff val="40000"/>
              </a:schemeClr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142844" y="1642256"/>
            <a:ext cx="571504" cy="1588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prstDash val="sys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5400000">
            <a:off x="321439" y="1249347"/>
            <a:ext cx="785818" cy="1588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prstDash val="sys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rot="5400000">
            <a:off x="428596" y="3999710"/>
            <a:ext cx="571504" cy="1588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rot="5400000">
            <a:off x="2142314" y="3998916"/>
            <a:ext cx="571504" cy="1588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2500298" y="1640668"/>
            <a:ext cx="571504" cy="1588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2500298" y="3642520"/>
            <a:ext cx="571504" cy="1588"/>
          </a:xfrm>
          <a:prstGeom prst="line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4857752" y="485776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― </a:t>
            </a:r>
            <a:r>
              <a:rPr lang="ja-JP" altLang="en-US" sz="2800" dirty="0" smtClean="0"/>
              <a:t>またの名を、</a:t>
            </a:r>
            <a:r>
              <a:rPr lang="en-US" altLang="ja-JP" sz="2800" dirty="0" smtClean="0">
                <a:solidFill>
                  <a:srgbClr val="FF0066"/>
                </a:solidFill>
              </a:rPr>
              <a:t>Reflow</a:t>
            </a:r>
            <a:endParaRPr kumimoji="1" lang="ja-JP" altLang="en-US" sz="2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214414" y="1214422"/>
            <a:ext cx="6396449" cy="531940"/>
          </a:xfrm>
          <a:prstGeom prst="rect">
            <a:avLst/>
          </a:prstGeom>
          <a:noFill/>
          <a:ln w="476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Child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14414" y="1968366"/>
            <a:ext cx="4888800" cy="531940"/>
          </a:xfrm>
          <a:prstGeom prst="rect">
            <a:avLst/>
          </a:prstGeom>
          <a:noFill/>
          <a:ln w="476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Child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568307" y="2595882"/>
            <a:ext cx="4477514" cy="1472877"/>
          </a:xfrm>
          <a:prstGeom prst="rect">
            <a:avLst/>
          </a:prstGeom>
          <a:noFill/>
          <a:ln w="476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lIns="72000" tIns="432000" rIns="72000" bIns="576000" rtlCol="0">
            <a:spAutoFit/>
          </a:bodyPr>
          <a:lstStyle/>
          <a:p>
            <a:r>
              <a:rPr kumimoji="1" lang="en-US" altLang="ja-JP" sz="2800" dirty="0" smtClean="0"/>
              <a:t>Child</a:t>
            </a:r>
            <a:endParaRPr kumimoji="1" lang="ja-JP" altLang="en-US" sz="2800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1071538" y="1071546"/>
            <a:ext cx="7429552" cy="4500594"/>
            <a:chOff x="1071538" y="1071546"/>
            <a:chExt cx="7429552" cy="4500594"/>
          </a:xfrm>
        </p:grpSpPr>
        <p:sp>
          <p:nvSpPr>
            <p:cNvPr id="18" name="正方形/長方形 17"/>
            <p:cNvSpPr/>
            <p:nvPr/>
          </p:nvSpPr>
          <p:spPr>
            <a:xfrm>
              <a:off x="1071538" y="1071546"/>
              <a:ext cx="6929486" cy="3143272"/>
            </a:xfrm>
            <a:prstGeom prst="rect">
              <a:avLst/>
            </a:prstGeom>
            <a:noFill/>
            <a:ln w="38100">
              <a:solidFill>
                <a:srgbClr val="4A80A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r>
                <a:rPr kumimoji="1" lang="en-US" altLang="ja-JP" sz="3200" dirty="0" smtClean="0">
                  <a:solidFill>
                    <a:srgbClr val="4A80AC"/>
                  </a:solidFill>
                </a:rPr>
                <a:t>Parent</a:t>
              </a:r>
              <a:endParaRPr kumimoji="1" lang="ja-JP" altLang="en-US" sz="3200" dirty="0">
                <a:solidFill>
                  <a:srgbClr val="4A80AC"/>
                </a:solidFill>
              </a:endParaRPr>
            </a:p>
          </p:txBody>
        </p:sp>
        <p:sp>
          <p:nvSpPr>
            <p:cNvPr id="19" name="上矢印吹き出し 18"/>
            <p:cNvSpPr/>
            <p:nvPr/>
          </p:nvSpPr>
          <p:spPr>
            <a:xfrm>
              <a:off x="5000628" y="4214818"/>
              <a:ext cx="3500462" cy="1357322"/>
            </a:xfrm>
            <a:prstGeom prst="upArrowCallout">
              <a:avLst>
                <a:gd name="adj1" fmla="val 12563"/>
                <a:gd name="adj2" fmla="val 14636"/>
                <a:gd name="adj3" fmla="val 14636"/>
                <a:gd name="adj4" fmla="val 64977"/>
              </a:avLst>
            </a:prstGeom>
            <a:gradFill>
              <a:gsLst>
                <a:gs pos="100000">
                  <a:srgbClr val="C3D1F9"/>
                </a:gs>
                <a:gs pos="0">
                  <a:srgbClr val="DEE9FA"/>
                </a:gs>
              </a:gsLst>
              <a:lin ang="16200000" scaled="1"/>
            </a:gradFill>
            <a:ln>
              <a:solidFill>
                <a:schemeClr val="accent1">
                  <a:shade val="50000"/>
                  <a:alpha val="35000"/>
                </a:schemeClr>
              </a:solidFill>
            </a:ln>
            <a:effectLst>
              <a:outerShdw blurRad="63500" dist="12700" dir="2700000" sx="101000" sy="101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79400" h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 smtClean="0">
                  <a:solidFill>
                    <a:schemeClr val="tx1"/>
                  </a:solidFill>
                </a:rPr>
                <a:t>親の大きさ決定</a:t>
              </a:r>
              <a:endParaRPr kumimoji="1" lang="ja-JP" altLang="en-US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上矢印吹き出し 22"/>
          <p:cNvSpPr/>
          <p:nvPr/>
        </p:nvSpPr>
        <p:spPr>
          <a:xfrm>
            <a:off x="785786" y="4071942"/>
            <a:ext cx="3500462" cy="1500198"/>
          </a:xfrm>
          <a:prstGeom prst="upArrowCallout">
            <a:avLst>
              <a:gd name="adj1" fmla="val 12563"/>
              <a:gd name="adj2" fmla="val 14636"/>
              <a:gd name="adj3" fmla="val 14636"/>
              <a:gd name="adj4" fmla="val 58413"/>
            </a:avLst>
          </a:prstGeom>
          <a:gradFill>
            <a:gsLst>
              <a:gs pos="56000">
                <a:schemeClr val="bg2">
                  <a:lumMod val="90000"/>
                </a:schemeClr>
              </a:gs>
              <a:gs pos="0">
                <a:schemeClr val="bg1"/>
              </a:gs>
            </a:gsLst>
            <a:lin ang="16200000" scaled="1"/>
          </a:gradFill>
          <a:ln>
            <a:solidFill>
              <a:schemeClr val="bg2">
                <a:lumMod val="50000"/>
                <a:alpha val="35000"/>
              </a:schemeClr>
            </a:solidFill>
          </a:ln>
          <a:effectLst>
            <a:outerShdw blurRad="63500" dist="12700" dir="2700000" sx="101000" sy="101000" algn="tl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279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子のレイアウト完了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円弧 6"/>
          <p:cNvSpPr/>
          <p:nvPr/>
        </p:nvSpPr>
        <p:spPr>
          <a:xfrm rot="10800000">
            <a:off x="8229600" y="0"/>
            <a:ext cx="914400" cy="914400"/>
          </a:xfrm>
          <a:prstGeom prst="arc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円弧 3"/>
            <p:cNvSpPr/>
            <p:nvPr/>
          </p:nvSpPr>
          <p:spPr>
            <a:xfrm>
              <a:off x="0" y="5943600"/>
              <a:ext cx="914400" cy="914400"/>
            </a:xfrm>
            <a:prstGeom prst="arc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円弧 5"/>
            <p:cNvSpPr/>
            <p:nvPr/>
          </p:nvSpPr>
          <p:spPr>
            <a:xfrm rot="5400000">
              <a:off x="0" y="0"/>
              <a:ext cx="914400" cy="914400"/>
            </a:xfrm>
            <a:prstGeom prst="arc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弧 7"/>
            <p:cNvSpPr/>
            <p:nvPr/>
          </p:nvSpPr>
          <p:spPr>
            <a:xfrm rot="16200000">
              <a:off x="8229600" y="5943600"/>
              <a:ext cx="914400" cy="914400"/>
            </a:xfrm>
            <a:prstGeom prst="arc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コネクタ 9"/>
            <p:cNvCxnSpPr>
              <a:stCxn id="4" idx="2"/>
              <a:endCxn id="8" idx="0"/>
            </p:cNvCxnSpPr>
            <p:nvPr/>
          </p:nvCxnSpPr>
          <p:spPr>
            <a:xfrm rot="5400000" flipH="1" flipV="1">
              <a:off x="4571999" y="2743200"/>
              <a:ext cx="1" cy="7315200"/>
            </a:xfrm>
            <a:prstGeom prst="line">
              <a:avLst/>
            </a:prstGeom>
            <a:ln w="47625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>
              <a:stCxn id="6" idx="2"/>
              <a:endCxn id="4" idx="0"/>
            </p:cNvCxnSpPr>
            <p:nvPr/>
          </p:nvCxnSpPr>
          <p:spPr>
            <a:xfrm rot="10800000" flipH="1" flipV="1">
              <a:off x="457199" y="914400"/>
              <a:ext cx="1" cy="5029200"/>
            </a:xfrm>
            <a:prstGeom prst="line">
              <a:avLst/>
            </a:prstGeom>
            <a:ln w="47625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>
              <a:stCxn id="6" idx="0"/>
              <a:endCxn id="7" idx="2"/>
            </p:cNvCxnSpPr>
            <p:nvPr/>
          </p:nvCxnSpPr>
          <p:spPr>
            <a:xfrm rot="5400000" flipH="1" flipV="1">
              <a:off x="4572000" y="-3200399"/>
              <a:ext cx="1" cy="7315200"/>
            </a:xfrm>
            <a:prstGeom prst="line">
              <a:avLst/>
            </a:prstGeom>
            <a:ln w="47625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>
              <a:stCxn id="7" idx="0"/>
              <a:endCxn id="8" idx="2"/>
            </p:cNvCxnSpPr>
            <p:nvPr/>
          </p:nvCxnSpPr>
          <p:spPr>
            <a:xfrm>
              <a:off x="8686799" y="914400"/>
              <a:ext cx="1" cy="5029200"/>
            </a:xfrm>
            <a:prstGeom prst="line">
              <a:avLst/>
            </a:prstGeom>
            <a:ln w="47625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テキスト ボックス 20"/>
          <p:cNvSpPr txBox="1"/>
          <p:nvPr/>
        </p:nvSpPr>
        <p:spPr>
          <a:xfrm>
            <a:off x="3941058" y="857232"/>
            <a:ext cx="1261884" cy="4572032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lang="ja-JP" altLang="en-US" sz="3500" dirty="0" smtClean="0">
                <a:solidFill>
                  <a:schemeClr val="bg1"/>
                </a:solidFill>
                <a:latin typeface="+mj-ea"/>
                <a:ea typeface="+mj-ea"/>
              </a:rPr>
              <a:t>「ディスプレイ</a:t>
            </a:r>
            <a:endParaRPr lang="en-US" altLang="ja-JP" sz="35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ja-JP" sz="3500" dirty="0" smtClean="0">
                <a:solidFill>
                  <a:schemeClr val="bg1"/>
                </a:solidFill>
                <a:latin typeface="+mj-ea"/>
                <a:ea typeface="+mj-ea"/>
              </a:rPr>
              <a:t>		</a:t>
            </a:r>
            <a:r>
              <a:rPr lang="ja-JP" altLang="en-US" sz="3500" dirty="0" smtClean="0">
                <a:solidFill>
                  <a:schemeClr val="bg1"/>
                </a:solidFill>
                <a:latin typeface="+mj-ea"/>
                <a:ea typeface="+mj-ea"/>
              </a:rPr>
              <a:t> リスト」</a:t>
            </a:r>
            <a:endParaRPr kumimoji="1" lang="ja-JP" altLang="en-US" sz="35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21703" y="5000636"/>
            <a:ext cx="4500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 smtClean="0">
                <a:solidFill>
                  <a:schemeClr val="bg1"/>
                </a:solidFill>
                <a:latin typeface="+mj-lt"/>
              </a:rPr>
              <a:t>DisplayList</a:t>
            </a:r>
            <a:endParaRPr kumimoji="1" lang="ja-JP" altLang="en-US" sz="6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0" y="3286124"/>
            <a:ext cx="9144000" cy="114300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48577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latin typeface="+mj-ea"/>
                <a:ea typeface="+mj-ea"/>
              </a:rPr>
              <a:t>HTML </a:t>
            </a:r>
            <a:r>
              <a:rPr lang="ja-JP" altLang="en-US" sz="4000" dirty="0" smtClean="0">
                <a:latin typeface="+mj-ea"/>
                <a:ea typeface="+mj-ea"/>
              </a:rPr>
              <a:t>レンダリング今昔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pic>
        <p:nvPicPr>
          <p:cNvPr id="13" name="図 12" descr="ev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142984"/>
            <a:ext cx="6286544" cy="3419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500034" y="42860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+mj-ea"/>
                <a:ea typeface="+mj-ea"/>
              </a:rPr>
              <a:t>HTML </a:t>
            </a:r>
            <a:r>
              <a:rPr lang="ja-JP" altLang="en-US" sz="3200" dirty="0" smtClean="0">
                <a:latin typeface="+mj-ea"/>
                <a:ea typeface="+mj-ea"/>
              </a:rPr>
              <a:t>レンダリング今昔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85720" y="1428736"/>
            <a:ext cx="3214710" cy="3071834"/>
          </a:xfrm>
          <a:prstGeom prst="rect">
            <a:avLst/>
          </a:prstGeom>
          <a:gradFill>
            <a:gsLst>
              <a:gs pos="100000">
                <a:srgbClr val="E2DDD0"/>
              </a:gs>
              <a:gs pos="39000">
                <a:schemeClr val="bg1"/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&lt;h1&gt;</a:t>
            </a:r>
            <a:r>
              <a:rPr kumimoji="1" lang="ja-JP" altLang="en-US" sz="2800" dirty="0" err="1" smtClean="0">
                <a:solidFill>
                  <a:schemeClr val="tx1"/>
                </a:solidFill>
              </a:rPr>
              <a:t>ほめぱげ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&lt;/h1&gt;</a:t>
            </a:r>
          </a:p>
          <a:p>
            <a:r>
              <a:rPr kumimoji="1" lang="en-US" altLang="ja-JP" sz="2800" dirty="0" smtClean="0">
                <a:solidFill>
                  <a:schemeClr val="tx1"/>
                </a:solidFill>
              </a:rPr>
              <a:t>&lt;p&gt;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ようこそ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&lt;/p&gt;</a:t>
            </a:r>
          </a:p>
          <a:p>
            <a:r>
              <a:rPr kumimoji="1" lang="en-US" altLang="ja-JP" sz="2800" dirty="0" smtClean="0">
                <a:solidFill>
                  <a:schemeClr val="tx1"/>
                </a:solidFill>
              </a:rPr>
              <a:t>&lt;p&gt;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ほげほげ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&lt;/p&gt;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grpSp>
        <p:nvGrpSpPr>
          <p:cNvPr id="2" name="グループ化 9"/>
          <p:cNvGrpSpPr/>
          <p:nvPr/>
        </p:nvGrpSpPr>
        <p:grpSpPr>
          <a:xfrm>
            <a:off x="3269056" y="2143116"/>
            <a:ext cx="5732100" cy="4000528"/>
            <a:chOff x="3269056" y="2143116"/>
            <a:chExt cx="5732100" cy="4000528"/>
          </a:xfrm>
        </p:grpSpPr>
        <p:pic>
          <p:nvPicPr>
            <p:cNvPr id="8" name="図 7" descr="Netscape_2.0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9056" y="2143116"/>
              <a:ext cx="5732100" cy="4000528"/>
            </a:xfrm>
            <a:prstGeom prst="rect">
              <a:avLst/>
            </a:prstGeom>
          </p:spPr>
        </p:pic>
        <p:sp>
          <p:nvSpPr>
            <p:cNvPr id="9" name="フローチャート: 処理 8"/>
            <p:cNvSpPr/>
            <p:nvPr/>
          </p:nvSpPr>
          <p:spPr>
            <a:xfrm>
              <a:off x="3314252" y="3228754"/>
              <a:ext cx="5643602" cy="2714644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lnSpc>
                  <a:spcPct val="150000"/>
                </a:lnSpc>
              </a:pPr>
              <a:r>
                <a:rPr kumimoji="1" lang="ja-JP" altLang="en-US" sz="5400" dirty="0" smtClean="0">
                  <a:solidFill>
                    <a:schemeClr val="tx1"/>
                  </a:solidFill>
                </a:rPr>
                <a:t>ほめぱげ</a:t>
              </a:r>
              <a:endParaRPr kumimoji="1" lang="en-US" altLang="ja-JP" sz="540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800" dirty="0" smtClean="0">
                  <a:solidFill>
                    <a:schemeClr val="tx1"/>
                  </a:solidFill>
                </a:rPr>
                <a:t>ようこそ</a:t>
              </a:r>
              <a:endParaRPr lang="en-US" altLang="ja-JP" sz="280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800" dirty="0" smtClean="0">
                  <a:solidFill>
                    <a:schemeClr val="tx1"/>
                  </a:solidFill>
                </a:rPr>
                <a:t>ほげほげ</a:t>
              </a:r>
              <a:endParaRPr kumimoji="1" lang="ja-JP" alt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円/楕円 10"/>
          <p:cNvSpPr/>
          <p:nvPr/>
        </p:nvSpPr>
        <p:spPr>
          <a:xfrm>
            <a:off x="714348" y="5072074"/>
            <a:ext cx="1285884" cy="1285884"/>
          </a:xfrm>
          <a:prstGeom prst="ellipse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72000" rtlCol="0" anchor="ctr" anchorCtr="0"/>
          <a:lstStyle/>
          <a:p>
            <a:pPr algn="ctr"/>
            <a:r>
              <a:rPr kumimoji="1" lang="ja-JP" altLang="en-US" sz="7200" dirty="0" smtClean="0">
                <a:solidFill>
                  <a:schemeClr val="bg2">
                    <a:lumMod val="50000"/>
                  </a:schemeClr>
                </a:solidFill>
                <a:latin typeface="HGP創英ﾌﾟﾚｾﾞﾝｽEB" pitchFamily="18" charset="-128"/>
                <a:ea typeface="HGP創英ﾌﾟﾚｾﾞﾝｽEB" pitchFamily="18" charset="-128"/>
              </a:rPr>
              <a:t>昔</a:t>
            </a:r>
            <a:endParaRPr kumimoji="1" lang="ja-JP" altLang="en-US" sz="7200" dirty="0">
              <a:solidFill>
                <a:schemeClr val="bg2">
                  <a:lumMod val="50000"/>
                </a:schemeClr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12" name="曲折矢印 11"/>
          <p:cNvSpPr/>
          <p:nvPr/>
        </p:nvSpPr>
        <p:spPr>
          <a:xfrm rot="10800000" flipH="1">
            <a:off x="1785918" y="4000504"/>
            <a:ext cx="1143008" cy="1143008"/>
          </a:xfrm>
          <a:prstGeom prst="bentArrow">
            <a:avLst>
              <a:gd name="adj1" fmla="val 16795"/>
              <a:gd name="adj2" fmla="val 25000"/>
              <a:gd name="adj3" fmla="val 25000"/>
              <a:gd name="adj4" fmla="val 43750"/>
            </a:avLst>
          </a:prstGeom>
          <a:gradFill flip="none" rotWithShape="1">
            <a:gsLst>
              <a:gs pos="100000">
                <a:srgbClr val="4A80AC">
                  <a:alpha val="0"/>
                </a:srgbClr>
              </a:gs>
              <a:gs pos="44000">
                <a:srgbClr val="4A80AC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500034" y="42860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+mj-ea"/>
                <a:ea typeface="+mj-ea"/>
              </a:rPr>
              <a:t>HTML </a:t>
            </a:r>
            <a:r>
              <a:rPr lang="ja-JP" altLang="en-US" sz="3200" dirty="0" smtClean="0">
                <a:latin typeface="+mj-ea"/>
                <a:ea typeface="+mj-ea"/>
              </a:rPr>
              <a:t>レンダリング今昔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85720" y="1428736"/>
            <a:ext cx="3214710" cy="3071834"/>
          </a:xfrm>
          <a:prstGeom prst="rect">
            <a:avLst/>
          </a:prstGeom>
          <a:gradFill>
            <a:gsLst>
              <a:gs pos="100000">
                <a:srgbClr val="E2DDD0"/>
              </a:gs>
              <a:gs pos="39000">
                <a:schemeClr val="bg1"/>
              </a:gs>
            </a:gsLst>
            <a:lin ang="5400000" scaled="0"/>
          </a:gra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&lt;h1&gt;</a:t>
            </a:r>
            <a:r>
              <a:rPr kumimoji="1" lang="ja-JP" altLang="en-US" sz="2800" dirty="0" err="1" smtClean="0">
                <a:solidFill>
                  <a:schemeClr val="tx1"/>
                </a:solidFill>
              </a:rPr>
              <a:t>ぶろ</a:t>
            </a:r>
            <a:r>
              <a:rPr lang="ja-JP" altLang="en-US" sz="2800" dirty="0" err="1" smtClean="0">
                <a:solidFill>
                  <a:schemeClr val="tx1"/>
                </a:solidFill>
              </a:rPr>
              <a:t>ぐ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&lt;/h1&gt;</a:t>
            </a:r>
          </a:p>
          <a:p>
            <a:r>
              <a:rPr kumimoji="1" lang="en-US" altLang="ja-JP" sz="2800" dirty="0" smtClean="0">
                <a:solidFill>
                  <a:schemeClr val="tx1"/>
                </a:solidFill>
              </a:rPr>
              <a:t>&lt;p&gt;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ようこそ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&lt;/p&gt;</a:t>
            </a:r>
          </a:p>
          <a:p>
            <a:r>
              <a:rPr kumimoji="1" lang="en-US" altLang="ja-JP" sz="2800" dirty="0" smtClean="0">
                <a:solidFill>
                  <a:schemeClr val="tx1"/>
                </a:solidFill>
              </a:rPr>
              <a:t>&lt;p&gt;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ほげほげ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&lt;/p&gt;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714348" y="5072074"/>
            <a:ext cx="1285884" cy="1285884"/>
          </a:xfrm>
          <a:prstGeom prst="ellipse">
            <a:avLst/>
          </a:prstGeom>
          <a:noFill/>
          <a:ln w="63500">
            <a:solidFill>
              <a:srgbClr val="4A8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72000" rtlCol="0" anchor="ctr" anchorCtr="0"/>
          <a:lstStyle/>
          <a:p>
            <a:pPr algn="ctr"/>
            <a:r>
              <a:rPr lang="ja-JP" altLang="en-US" sz="7200" dirty="0" smtClean="0">
                <a:solidFill>
                  <a:srgbClr val="4A80AC"/>
                </a:solidFill>
                <a:latin typeface="HG丸ｺﾞｼｯｸM-PRO" pitchFamily="50" charset="-128"/>
                <a:ea typeface="HG丸ｺﾞｼｯｸM-PRO" pitchFamily="50" charset="-128"/>
              </a:rPr>
              <a:t>今</a:t>
            </a:r>
            <a:endParaRPr kumimoji="1" lang="ja-JP" altLang="en-US" sz="7200" dirty="0">
              <a:solidFill>
                <a:srgbClr val="4A80AC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0" name="曲折矢印 9"/>
          <p:cNvSpPr/>
          <p:nvPr/>
        </p:nvSpPr>
        <p:spPr>
          <a:xfrm rot="10800000" flipH="1">
            <a:off x="1785918" y="4000504"/>
            <a:ext cx="1143008" cy="1143008"/>
          </a:xfrm>
          <a:prstGeom prst="bentArrow">
            <a:avLst>
              <a:gd name="adj1" fmla="val 16795"/>
              <a:gd name="adj2" fmla="val 25000"/>
              <a:gd name="adj3" fmla="val 25000"/>
              <a:gd name="adj4" fmla="val 43750"/>
            </a:avLst>
          </a:prstGeom>
          <a:gradFill flip="none" rotWithShape="1">
            <a:gsLst>
              <a:gs pos="100000">
                <a:srgbClr val="4A80AC">
                  <a:alpha val="0"/>
                </a:srgbClr>
              </a:gs>
              <a:gs pos="44000">
                <a:srgbClr val="4A80AC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2" name="図 11" descr="moder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336" y="2071678"/>
            <a:ext cx="4870316" cy="4143402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3629238" y="2762314"/>
            <a:ext cx="4714908" cy="928694"/>
          </a:xfrm>
          <a:prstGeom prst="rect">
            <a:avLst/>
          </a:prstGeom>
          <a:gradFill flip="none" rotWithShape="1">
            <a:gsLst>
              <a:gs pos="100000">
                <a:srgbClr val="4A80AC">
                  <a:alpha val="52000"/>
                </a:srgbClr>
              </a:gs>
              <a:gs pos="44000">
                <a:srgbClr val="4A80A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/>
              <a:t>ぶろぐ</a:t>
            </a:r>
            <a:endParaRPr kumimoji="1" lang="ja-JP" altLang="en-US" sz="4000" dirty="0"/>
          </a:p>
        </p:txBody>
      </p:sp>
      <p:sp>
        <p:nvSpPr>
          <p:cNvPr id="15" name="角丸四角形 14"/>
          <p:cNvSpPr/>
          <p:nvPr/>
        </p:nvSpPr>
        <p:spPr>
          <a:xfrm>
            <a:off x="5572132" y="4071942"/>
            <a:ext cx="2428892" cy="85725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ほげほげ</a:t>
            </a:r>
            <a:endParaRPr kumimoji="1" lang="ja-JP" altLang="en-US" sz="3200" dirty="0"/>
          </a:p>
        </p:txBody>
      </p:sp>
      <p:sp>
        <p:nvSpPr>
          <p:cNvPr id="14" name="角丸四角形 13"/>
          <p:cNvSpPr/>
          <p:nvPr/>
        </p:nvSpPr>
        <p:spPr>
          <a:xfrm>
            <a:off x="4286248" y="4357694"/>
            <a:ext cx="1643074" cy="78581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/>
              <a:t>ようこそ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500034" y="42860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latin typeface="+mj-ea"/>
                <a:ea typeface="+mj-ea"/>
              </a:rPr>
              <a:t>HTML </a:t>
            </a:r>
            <a:r>
              <a:rPr lang="ja-JP" altLang="en-US" sz="3200" dirty="0" smtClean="0">
                <a:latin typeface="+mj-ea"/>
                <a:ea typeface="+mj-ea"/>
              </a:rPr>
              <a:t>レンダリング今昔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71702" y="1357298"/>
            <a:ext cx="7143768" cy="147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ja-JP" altLang="en-US" sz="3200" dirty="0" smtClean="0"/>
              <a:t>完全フローレイアウト</a:t>
            </a:r>
            <a:endParaRPr lang="en-US" altLang="ja-JP" sz="3200" dirty="0" smtClean="0"/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ja-JP" altLang="en-US" sz="3200" dirty="0" smtClean="0"/>
              <a:t>基本的に前後の要素は重ならない</a:t>
            </a:r>
            <a:endParaRPr lang="en-US" altLang="ja-JP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00232" y="3507778"/>
            <a:ext cx="70723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>
              <a:lnSpc>
                <a:spcPct val="150000"/>
              </a:lnSpc>
              <a:buBlip>
                <a:blip r:embed="rId4"/>
              </a:buBlip>
            </a:pPr>
            <a:r>
              <a:rPr lang="ja-JP" altLang="en-US" sz="2800" dirty="0" smtClean="0"/>
              <a:t>絶対配置、相対配置</a:t>
            </a:r>
            <a:endParaRPr lang="en-US" altLang="ja-JP" sz="2800" dirty="0" smtClean="0"/>
          </a:p>
          <a:p>
            <a:pPr marL="87313">
              <a:lnSpc>
                <a:spcPct val="150000"/>
              </a:lnSpc>
              <a:buBlip>
                <a:blip r:embed="rId4"/>
              </a:buBlip>
            </a:pPr>
            <a:r>
              <a:rPr lang="en-US" altLang="ja-JP" sz="2800" dirty="0" smtClean="0"/>
              <a:t>Z-index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ja-JP" altLang="en-US" sz="4800" dirty="0" smtClean="0"/>
              <a:t>やりたい放題</a:t>
            </a:r>
            <a:endParaRPr lang="en-US" altLang="ja-JP" sz="4800" dirty="0" smtClean="0"/>
          </a:p>
        </p:txBody>
      </p:sp>
      <p:sp>
        <p:nvSpPr>
          <p:cNvPr id="7" name="円/楕円 6"/>
          <p:cNvSpPr/>
          <p:nvPr/>
        </p:nvSpPr>
        <p:spPr>
          <a:xfrm>
            <a:off x="500066" y="1545472"/>
            <a:ext cx="1285884" cy="1285884"/>
          </a:xfrm>
          <a:prstGeom prst="ellipse">
            <a:avLst/>
          </a:prstGeom>
          <a:noFill/>
          <a:ln w="63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72000" rtlCol="0" anchor="ctr" anchorCtr="0"/>
          <a:lstStyle/>
          <a:p>
            <a:pPr algn="ctr"/>
            <a:r>
              <a:rPr kumimoji="1" lang="ja-JP" altLang="en-US" sz="7200" dirty="0" smtClean="0">
                <a:solidFill>
                  <a:schemeClr val="bg2">
                    <a:lumMod val="50000"/>
                  </a:schemeClr>
                </a:solidFill>
                <a:latin typeface="HGP創英ﾌﾟﾚｾﾞﾝｽEB" pitchFamily="18" charset="-128"/>
                <a:ea typeface="HGP創英ﾌﾟﾚｾﾞﾝｽEB" pitchFamily="18" charset="-128"/>
              </a:rPr>
              <a:t>昔</a:t>
            </a:r>
            <a:endParaRPr kumimoji="1" lang="ja-JP" altLang="en-US" sz="7200" dirty="0">
              <a:solidFill>
                <a:schemeClr val="bg2">
                  <a:lumMod val="50000"/>
                </a:schemeClr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500034" y="4079282"/>
            <a:ext cx="1285884" cy="1285884"/>
          </a:xfrm>
          <a:prstGeom prst="ellipse">
            <a:avLst/>
          </a:prstGeom>
          <a:noFill/>
          <a:ln w="63500">
            <a:solidFill>
              <a:srgbClr val="4A8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bIns="72000" rtlCol="0" anchor="ctr" anchorCtr="0"/>
          <a:lstStyle/>
          <a:p>
            <a:pPr algn="ctr"/>
            <a:r>
              <a:rPr lang="ja-JP" altLang="en-US" sz="7200" dirty="0" smtClean="0">
                <a:solidFill>
                  <a:srgbClr val="4A80AC"/>
                </a:solidFill>
                <a:latin typeface="HG丸ｺﾞｼｯｸM-PRO" pitchFamily="50" charset="-128"/>
                <a:ea typeface="HG丸ｺﾞｼｯｸM-PRO" pitchFamily="50" charset="-128"/>
              </a:rPr>
              <a:t>今</a:t>
            </a:r>
            <a:endParaRPr kumimoji="1" lang="ja-JP" altLang="en-US" sz="7200" dirty="0">
              <a:solidFill>
                <a:srgbClr val="4A80AC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500034" y="3286124"/>
            <a:ext cx="8072494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-71470" y="-214314"/>
          <a:ext cx="9429785" cy="736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7"/>
                <a:gridCol w="3771914"/>
                <a:gridCol w="677777"/>
                <a:gridCol w="3094137"/>
              </a:tblGrid>
              <a:tr h="1926409">
                <a:tc row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145533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454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2640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8" name="図 7" descr="max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-423902"/>
            <a:ext cx="3677056" cy="4236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500034" y="42860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重なり順の問題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2910" y="1491983"/>
            <a:ext cx="821537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kumimoji="1" lang="ja-JP" altLang="en-US" sz="3200" dirty="0" smtClean="0"/>
              <a:t>重なり順 ＝ 描画順</a:t>
            </a:r>
            <a:r>
              <a:rPr lang="ja-JP" altLang="en-US" sz="2800" dirty="0" smtClean="0"/>
              <a:t>（ペインターズ・アルゴリズム）</a:t>
            </a:r>
            <a:endParaRPr lang="en-US" altLang="ja-JP" sz="2800" dirty="0" smtClean="0"/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kumimoji="1" lang="ja-JP" altLang="en-US" sz="3200" dirty="0" smtClean="0"/>
              <a:t>要素の並び順 </a:t>
            </a:r>
            <a:r>
              <a:rPr lang="ja-JP" altLang="en-US" sz="3200" dirty="0" smtClean="0">
                <a:solidFill>
                  <a:srgbClr val="FF0000"/>
                </a:solidFill>
              </a:rPr>
              <a:t>≠</a:t>
            </a:r>
            <a:r>
              <a:rPr kumimoji="1" lang="ja-JP" altLang="en-US" sz="3200" dirty="0" smtClean="0"/>
              <a:t> 重なり順</a:t>
            </a:r>
            <a:endParaRPr kumimoji="1" lang="en-US" altLang="ja-JP" sz="3200" dirty="0" smtClean="0"/>
          </a:p>
          <a:p>
            <a:pPr>
              <a:lnSpc>
                <a:spcPct val="200000"/>
              </a:lnSpc>
              <a:spcBef>
                <a:spcPts val="5400"/>
              </a:spcBef>
              <a:buBlip>
                <a:blip r:embed="rId3"/>
              </a:buBlip>
            </a:pPr>
            <a:r>
              <a:rPr lang="ja-JP" altLang="en-US" sz="3200" dirty="0" smtClean="0"/>
              <a:t>要素の並び順 </a:t>
            </a:r>
            <a:r>
              <a:rPr lang="ja-JP" altLang="en-US" sz="3200" dirty="0" smtClean="0">
                <a:solidFill>
                  <a:srgbClr val="FF0000"/>
                </a:solidFill>
              </a:rPr>
              <a:t>≠</a:t>
            </a:r>
            <a:r>
              <a:rPr lang="ja-JP" altLang="en-US" sz="3200" dirty="0" smtClean="0"/>
              <a:t> 描画順</a:t>
            </a:r>
            <a:endParaRPr kumimoji="1" lang="ja-JP" altLang="en-US" sz="3200" dirty="0"/>
          </a:p>
        </p:txBody>
      </p:sp>
      <p:sp>
        <p:nvSpPr>
          <p:cNvPr id="4" name="下矢印 3"/>
          <p:cNvSpPr/>
          <p:nvPr/>
        </p:nvSpPr>
        <p:spPr>
          <a:xfrm>
            <a:off x="4071934" y="3714752"/>
            <a:ext cx="428628" cy="428628"/>
          </a:xfrm>
          <a:prstGeom prst="downArrow">
            <a:avLst/>
          </a:prstGeom>
          <a:solidFill>
            <a:srgbClr val="4A80AC"/>
          </a:solidFill>
          <a:ln w="2222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06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500034" y="42860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重なり順の問題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85786" y="3123080"/>
            <a:ext cx="7429552" cy="2520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lnSpc>
                <a:spcPct val="150000"/>
              </a:lnSpc>
              <a:buBlip>
                <a:blip r:embed="rId3"/>
              </a:buBlip>
            </a:pPr>
            <a:r>
              <a:rPr kumimoji="1" lang="ja-JP" altLang="en-US" sz="3200" dirty="0" smtClean="0"/>
              <a:t>元の文書の構造から完全に切り離された第</a:t>
            </a:r>
            <a:r>
              <a:rPr kumimoji="1" lang="en-US" altLang="ja-JP" sz="3200" dirty="0" smtClean="0"/>
              <a:t>3</a:t>
            </a:r>
            <a:r>
              <a:rPr kumimoji="1" lang="ja-JP" altLang="en-US" sz="3200" dirty="0" smtClean="0"/>
              <a:t>のデータ構造</a:t>
            </a:r>
            <a:endParaRPr kumimoji="1" lang="en-US" altLang="ja-JP" sz="3200" dirty="0" smtClean="0"/>
          </a:p>
          <a:p>
            <a:pPr marL="450850" indent="-450850">
              <a:lnSpc>
                <a:spcPct val="150000"/>
              </a:lnSpc>
              <a:spcBef>
                <a:spcPts val="2400"/>
              </a:spcBef>
              <a:buBlip>
                <a:blip r:embed="rId3"/>
              </a:buBlip>
            </a:pPr>
            <a:r>
              <a:rPr kumimoji="1" lang="ja-JP" altLang="en-US" sz="3200" dirty="0" smtClean="0"/>
              <a:t>一種のバッチ処理システム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8662" y="1719852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>
                <a:latin typeface="+mj-ea"/>
                <a:ea typeface="+mj-ea"/>
              </a:rPr>
              <a:t>そこで </a:t>
            </a:r>
            <a:r>
              <a:rPr lang="en-US" altLang="ja-JP" sz="5400" dirty="0" smtClean="0">
                <a:solidFill>
                  <a:srgbClr val="FF0066"/>
                </a:solidFill>
                <a:latin typeface="+mj-lt"/>
              </a:rPr>
              <a:t>DisplayList</a:t>
            </a:r>
            <a:endParaRPr kumimoji="1" lang="ja-JP" altLang="en-US" sz="5400" dirty="0">
              <a:solidFill>
                <a:srgbClr val="FF00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500034" y="42860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+mj-ea"/>
                <a:ea typeface="+mj-ea"/>
              </a:rPr>
              <a:t>DisplayList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285852" y="1428736"/>
            <a:ext cx="142876" cy="471490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643306" y="1428736"/>
            <a:ext cx="142876" cy="471490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47"/>
          <p:cNvGrpSpPr/>
          <p:nvPr/>
        </p:nvGrpSpPr>
        <p:grpSpPr>
          <a:xfrm>
            <a:off x="4872460" y="1785926"/>
            <a:ext cx="2485620" cy="4011932"/>
            <a:chOff x="5214941" y="1857368"/>
            <a:chExt cx="2061245" cy="3235960"/>
          </a:xfrm>
        </p:grpSpPr>
        <p:grpSp>
          <p:nvGrpSpPr>
            <p:cNvPr id="10" name="グループ化 38"/>
            <p:cNvGrpSpPr/>
            <p:nvPr/>
          </p:nvGrpSpPr>
          <p:grpSpPr>
            <a:xfrm>
              <a:off x="5214941" y="1857368"/>
              <a:ext cx="1857387" cy="2500333"/>
              <a:chOff x="714348" y="3286124"/>
              <a:chExt cx="1428760" cy="1928826"/>
            </a:xfrm>
          </p:grpSpPr>
          <p:cxnSp>
            <p:nvCxnSpPr>
              <p:cNvPr id="12" name="直線コネクタ 11"/>
              <p:cNvCxnSpPr/>
              <p:nvPr/>
            </p:nvCxnSpPr>
            <p:spPr>
              <a:xfrm rot="5400000">
                <a:off x="1000100" y="3643314"/>
                <a:ext cx="714380" cy="428628"/>
              </a:xfrm>
              <a:prstGeom prst="line">
                <a:avLst/>
              </a:prstGeom>
              <a:ln w="635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 rot="5400000">
                <a:off x="607191" y="4464851"/>
                <a:ext cx="785818" cy="285752"/>
              </a:xfrm>
              <a:prstGeom prst="line">
                <a:avLst/>
              </a:prstGeom>
              <a:ln w="635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 rot="16200000" flipH="1">
                <a:off x="928662" y="4429132"/>
                <a:ext cx="857256" cy="428628"/>
              </a:xfrm>
              <a:prstGeom prst="line">
                <a:avLst/>
              </a:prstGeom>
              <a:ln w="635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円/楕円 14"/>
              <p:cNvSpPr/>
              <p:nvPr/>
            </p:nvSpPr>
            <p:spPr>
              <a:xfrm>
                <a:off x="714348" y="4857760"/>
                <a:ext cx="357190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/楕円 15"/>
              <p:cNvSpPr/>
              <p:nvPr/>
            </p:nvSpPr>
            <p:spPr>
              <a:xfrm>
                <a:off x="1357290" y="4857760"/>
                <a:ext cx="357190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/楕円 16"/>
              <p:cNvSpPr/>
              <p:nvPr/>
            </p:nvSpPr>
            <p:spPr>
              <a:xfrm>
                <a:off x="1000100" y="4071942"/>
                <a:ext cx="357190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8" name="直線コネクタ 17"/>
              <p:cNvCxnSpPr/>
              <p:nvPr/>
            </p:nvCxnSpPr>
            <p:spPr>
              <a:xfrm rot="16200000" flipH="1">
                <a:off x="1393009" y="3679033"/>
                <a:ext cx="714380" cy="357190"/>
              </a:xfrm>
              <a:prstGeom prst="line">
                <a:avLst/>
              </a:prstGeom>
              <a:ln w="635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円/楕円 18"/>
              <p:cNvSpPr/>
              <p:nvPr/>
            </p:nvSpPr>
            <p:spPr>
              <a:xfrm>
                <a:off x="1357290" y="3286124"/>
                <a:ext cx="500066" cy="500066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円/楕円 19"/>
              <p:cNvSpPr/>
              <p:nvPr/>
            </p:nvSpPr>
            <p:spPr>
              <a:xfrm>
                <a:off x="1785918" y="4071942"/>
                <a:ext cx="357190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テキスト ボックス 10"/>
            <p:cNvSpPr txBox="1"/>
            <p:nvPr/>
          </p:nvSpPr>
          <p:spPr>
            <a:xfrm>
              <a:off x="5367444" y="4572008"/>
              <a:ext cx="1908742" cy="521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Frame Tree</a:t>
              </a:r>
              <a:endParaRPr kumimoji="1" lang="ja-JP" alt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4214810" y="4214818"/>
            <a:ext cx="1928826" cy="714380"/>
          </a:xfrm>
          <a:prstGeom prst="rect">
            <a:avLst/>
          </a:prstGeom>
          <a:solidFill>
            <a:srgbClr val="414F7B"/>
          </a:solidFill>
          <a:ln w="12700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698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DisplayItem</a:t>
            </a:r>
            <a:endParaRPr kumimoji="1" lang="ja-JP" altLang="en-US" sz="2400" dirty="0"/>
          </a:p>
        </p:txBody>
      </p:sp>
      <p:sp>
        <p:nvSpPr>
          <p:cNvPr id="22" name="正方形/長方形 21"/>
          <p:cNvSpPr/>
          <p:nvPr/>
        </p:nvSpPr>
        <p:spPr>
          <a:xfrm>
            <a:off x="5072066" y="4214818"/>
            <a:ext cx="1928826" cy="714380"/>
          </a:xfrm>
          <a:prstGeom prst="rect">
            <a:avLst/>
          </a:prstGeom>
          <a:solidFill>
            <a:srgbClr val="414F7B"/>
          </a:solidFill>
          <a:ln w="12700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698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DisplayItem</a:t>
            </a:r>
            <a:endParaRPr kumimoji="1" lang="ja-JP" altLang="en-US" sz="2400" dirty="0"/>
          </a:p>
        </p:txBody>
      </p:sp>
      <p:sp>
        <p:nvSpPr>
          <p:cNvPr id="23" name="正方形/長方形 22"/>
          <p:cNvSpPr/>
          <p:nvPr/>
        </p:nvSpPr>
        <p:spPr>
          <a:xfrm>
            <a:off x="4643438" y="3000372"/>
            <a:ext cx="1928826" cy="714380"/>
          </a:xfrm>
          <a:prstGeom prst="rect">
            <a:avLst/>
          </a:prstGeom>
          <a:solidFill>
            <a:srgbClr val="414F7B"/>
          </a:solidFill>
          <a:ln w="12700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698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DisplayItem</a:t>
            </a:r>
            <a:endParaRPr kumimoji="1" lang="ja-JP" altLang="en-US" sz="2400" dirty="0"/>
          </a:p>
        </p:txBody>
      </p:sp>
      <p:sp>
        <p:nvSpPr>
          <p:cNvPr id="24" name="正方形/長方形 23"/>
          <p:cNvSpPr/>
          <p:nvPr/>
        </p:nvSpPr>
        <p:spPr>
          <a:xfrm>
            <a:off x="5929322" y="3000372"/>
            <a:ext cx="1928826" cy="714380"/>
          </a:xfrm>
          <a:prstGeom prst="rect">
            <a:avLst/>
          </a:prstGeom>
          <a:solidFill>
            <a:srgbClr val="414F7B"/>
          </a:solidFill>
          <a:ln w="12700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698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DisplayItem</a:t>
            </a:r>
            <a:endParaRPr kumimoji="1" lang="ja-JP" altLang="en-US" sz="2400" dirty="0"/>
          </a:p>
        </p:txBody>
      </p:sp>
      <p:sp>
        <p:nvSpPr>
          <p:cNvPr id="25" name="正方形/長方形 24"/>
          <p:cNvSpPr/>
          <p:nvPr/>
        </p:nvSpPr>
        <p:spPr>
          <a:xfrm>
            <a:off x="5286380" y="1857364"/>
            <a:ext cx="1928826" cy="714380"/>
          </a:xfrm>
          <a:prstGeom prst="rect">
            <a:avLst/>
          </a:prstGeom>
          <a:solidFill>
            <a:srgbClr val="414F7B"/>
          </a:solidFill>
          <a:ln w="12700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698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DisplayItem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2535E-8 L -0.28681 -0.3973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19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2535E-8 L -0.38056 -0.2715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-13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34783E-7 L -0.33368 0.0314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34783E-7 L -0.47431 0.1572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7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05365E-6 L -0.404 0.44958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00034" y="42860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+mj-ea"/>
                <a:ea typeface="+mj-ea"/>
              </a:rPr>
              <a:t>DisplayList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85852" y="1428736"/>
            <a:ext cx="142876" cy="471490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643306" y="1428736"/>
            <a:ext cx="142876" cy="471490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585672" y="1470940"/>
            <a:ext cx="1928826" cy="714380"/>
          </a:xfrm>
          <a:prstGeom prst="rect">
            <a:avLst/>
          </a:prstGeom>
          <a:solidFill>
            <a:srgbClr val="414F7B"/>
          </a:solidFill>
          <a:ln w="12700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698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DisplayItem</a:t>
            </a:r>
            <a:endParaRPr kumimoji="1"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1585672" y="2328196"/>
            <a:ext cx="1928826" cy="714380"/>
          </a:xfrm>
          <a:prstGeom prst="rect">
            <a:avLst/>
          </a:prstGeom>
          <a:solidFill>
            <a:srgbClr val="414F7B"/>
          </a:solidFill>
          <a:ln w="12700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698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DisplayItem</a:t>
            </a:r>
            <a:endParaRPr kumimoji="1" lang="ja-JP" altLang="en-US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1585672" y="3185452"/>
            <a:ext cx="1928826" cy="714380"/>
          </a:xfrm>
          <a:prstGeom prst="rect">
            <a:avLst/>
          </a:prstGeom>
          <a:solidFill>
            <a:srgbClr val="414F7B"/>
          </a:solidFill>
          <a:ln w="12700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698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DisplayItem</a:t>
            </a:r>
            <a:endParaRPr kumimoji="1"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1585672" y="4042708"/>
            <a:ext cx="1928826" cy="714380"/>
          </a:xfrm>
          <a:prstGeom prst="rect">
            <a:avLst/>
          </a:prstGeom>
          <a:solidFill>
            <a:srgbClr val="414F7B"/>
          </a:solidFill>
          <a:ln w="12700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698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DisplayItem</a:t>
            </a:r>
            <a:endParaRPr kumimoji="1" lang="ja-JP" altLang="en-US" sz="2400" dirty="0"/>
          </a:p>
        </p:txBody>
      </p:sp>
      <p:sp>
        <p:nvSpPr>
          <p:cNvPr id="10" name="正方形/長方形 9"/>
          <p:cNvSpPr/>
          <p:nvPr/>
        </p:nvSpPr>
        <p:spPr>
          <a:xfrm>
            <a:off x="1585672" y="4899964"/>
            <a:ext cx="1928826" cy="714380"/>
          </a:xfrm>
          <a:prstGeom prst="rect">
            <a:avLst/>
          </a:prstGeom>
          <a:solidFill>
            <a:srgbClr val="414F7B"/>
          </a:solidFill>
          <a:ln w="12700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698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DisplayItem</a:t>
            </a:r>
            <a:endParaRPr kumimoji="1" lang="ja-JP" altLang="en-US" sz="2400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4208565" y="2394277"/>
            <a:ext cx="3935335" cy="2566700"/>
            <a:chOff x="4208565" y="2394277"/>
            <a:chExt cx="3935335" cy="2566700"/>
          </a:xfrm>
        </p:grpSpPr>
        <p:sp>
          <p:nvSpPr>
            <p:cNvPr id="11" name="環状矢印 10"/>
            <p:cNvSpPr/>
            <p:nvPr/>
          </p:nvSpPr>
          <p:spPr>
            <a:xfrm rot="16917188">
              <a:off x="4152443" y="2450399"/>
              <a:ext cx="2063824" cy="1951580"/>
            </a:xfrm>
            <a:prstGeom prst="circularArrow">
              <a:avLst>
                <a:gd name="adj1" fmla="val 6313"/>
                <a:gd name="adj2" fmla="val 1142323"/>
                <a:gd name="adj3" fmla="val 20457687"/>
                <a:gd name="adj4" fmla="val 10800000"/>
                <a:gd name="adj5" fmla="val 1542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環状矢印 11"/>
            <p:cNvSpPr/>
            <p:nvPr/>
          </p:nvSpPr>
          <p:spPr>
            <a:xfrm rot="6130273">
              <a:off x="4226057" y="2953275"/>
              <a:ext cx="2063824" cy="1951580"/>
            </a:xfrm>
            <a:prstGeom prst="circularArrow">
              <a:avLst>
                <a:gd name="adj1" fmla="val 6313"/>
                <a:gd name="adj2" fmla="val 1142323"/>
                <a:gd name="adj3" fmla="val 20457687"/>
                <a:gd name="adj4" fmla="val 10800000"/>
                <a:gd name="adj5" fmla="val 1542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6286512" y="3071810"/>
              <a:ext cx="1857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400" dirty="0" smtClean="0"/>
                <a:t>Sort</a:t>
              </a:r>
              <a:endParaRPr kumimoji="1" lang="ja-JP" altLang="en-US" sz="5400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4643438" y="2214554"/>
            <a:ext cx="3429024" cy="3000396"/>
            <a:chOff x="4714876" y="571480"/>
            <a:chExt cx="3429024" cy="3000396"/>
          </a:xfrm>
        </p:grpSpPr>
        <p:sp>
          <p:nvSpPr>
            <p:cNvPr id="15" name="右矢印 14"/>
            <p:cNvSpPr/>
            <p:nvPr/>
          </p:nvSpPr>
          <p:spPr>
            <a:xfrm rot="5400000">
              <a:off x="3643306" y="1643050"/>
              <a:ext cx="3000396" cy="857256"/>
            </a:xfrm>
            <a:prstGeom prst="rightArrow">
              <a:avLst>
                <a:gd name="adj1" fmla="val 38385"/>
                <a:gd name="adj2" fmla="val 50000"/>
              </a:avLst>
            </a:prstGeom>
            <a:solidFill>
              <a:srgbClr val="4A80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286512" y="1428736"/>
              <a:ext cx="1857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400" dirty="0" smtClean="0"/>
                <a:t>Run</a:t>
              </a:r>
              <a:endParaRPr kumimoji="1" lang="ja-JP" altLang="en-US" sz="5400" dirty="0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4044038" y="1357298"/>
            <a:ext cx="207170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solidFill>
                  <a:schemeClr val="bg1">
                    <a:lumMod val="50000"/>
                  </a:schemeClr>
                </a:solidFill>
              </a:rPr>
              <a:t>奥</a:t>
            </a:r>
            <a:endParaRPr lang="en-US" altLang="ja-JP" sz="4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Bef>
                <a:spcPts val="24000"/>
              </a:spcBef>
            </a:pPr>
            <a:r>
              <a:rPr kumimoji="1" lang="ja-JP" altLang="en-US" sz="4800" dirty="0" smtClean="0">
                <a:solidFill>
                  <a:schemeClr val="bg1">
                    <a:lumMod val="50000"/>
                  </a:schemeClr>
                </a:solidFill>
              </a:rPr>
              <a:t>手前</a:t>
            </a:r>
            <a:endParaRPr kumimoji="1" lang="ja-JP" altLang="en-US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0" y="6427137"/>
            <a:ext cx="4572000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66"/>
                </a:solidFill>
              </a:rPr>
              <a:t>See Also: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3"/>
              </a:rPr>
              <a:t>nsIFrame::BuildDisplayListForStackingContext  </a:t>
            </a:r>
            <a:r>
              <a:rPr lang="en-US" sz="1100" dirty="0" smtClean="0"/>
              <a:t>function</a:t>
            </a:r>
          </a:p>
          <a:p>
            <a:pPr indent="623888"/>
            <a:r>
              <a:rPr lang="en-US" altLang="ja-JP" sz="1100" dirty="0" smtClean="0">
                <a:hlinkClick r:id="rId4"/>
              </a:rPr>
              <a:t>nsLayoutUtils::PaintFrame </a:t>
            </a:r>
            <a:r>
              <a:rPr lang="en-US" altLang="ja-JP" sz="1100" dirty="0" smtClean="0"/>
              <a:t>function</a:t>
            </a:r>
            <a:endParaRPr kumimoji="1" lang="ja-JP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00069 0.130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07 0.00533 L 0.00139 -0.2518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-4.81481E-6 L -0.0007 0.1312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00104 -0.00277 C 0.04618 0.08195 0.09184 0.1676 0.09079 0.25186 C 0.08993 0.33635 0.01041 0.45139 -0.00296 0.50348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25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-6.66667E-6 C -0.04601 -0.0845 -0.09184 -0.16899 -0.09167 -0.25278 C -0.09149 -0.33658 -0.04531 -0.41968 0.00104 -0.50278 " pathEditMode="relative" ptsTypes="aaA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500034" y="42860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余談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85786" y="4312515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lnSpc>
                <a:spcPct val="150000"/>
              </a:lnSpc>
              <a:buBlip>
                <a:blip r:embed="rId3"/>
              </a:buBlip>
            </a:pPr>
            <a:r>
              <a:rPr kumimoji="1" lang="ja-JP" altLang="en-US" sz="3200" dirty="0" smtClean="0"/>
              <a:t>全ての描画を</a:t>
            </a:r>
            <a:r>
              <a:rPr kumimoji="1" lang="en-US" altLang="ja-JP" sz="3200" dirty="0" smtClean="0"/>
              <a:t>DisplayList</a:t>
            </a:r>
            <a:r>
              <a:rPr kumimoji="1" lang="ja-JP" altLang="en-US" sz="3200" dirty="0" smtClean="0"/>
              <a:t> に一本化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5786" y="1764912"/>
            <a:ext cx="8072494" cy="73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lnSpc>
                <a:spcPct val="150000"/>
              </a:lnSpc>
              <a:buBlip>
                <a:blip r:embed="rId3"/>
              </a:buBlip>
            </a:pPr>
            <a:r>
              <a:rPr lang="ja-JP" altLang="en-US" sz="3200" dirty="0" smtClean="0"/>
              <a:t>古典的な方法 </a:t>
            </a:r>
            <a:r>
              <a:rPr lang="en-US" altLang="ja-JP" sz="3200" dirty="0" smtClean="0"/>
              <a:t>+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DisplayList</a:t>
            </a:r>
            <a:r>
              <a:rPr lang="ja-JP" altLang="en-US" sz="3200" dirty="0" smtClean="0"/>
              <a:t> を併用</a:t>
            </a:r>
            <a:endParaRPr lang="en-US" altLang="ja-JP" sz="32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4348" y="3747505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i="1" dirty="0" smtClean="0">
                <a:solidFill>
                  <a:srgbClr val="4A80AC"/>
                </a:solidFill>
              </a:rPr>
              <a:t>Gecko 1.9 </a:t>
            </a:r>
            <a:r>
              <a:rPr kumimoji="1" lang="ja-JP" altLang="en-US" sz="3200" dirty="0" smtClean="0">
                <a:solidFill>
                  <a:srgbClr val="4A80AC"/>
                </a:solidFill>
              </a:rPr>
              <a:t>（</a:t>
            </a:r>
            <a:r>
              <a:rPr kumimoji="1" lang="en-US" altLang="ja-JP" sz="3200" dirty="0" smtClean="0">
                <a:solidFill>
                  <a:srgbClr val="4A80AC"/>
                </a:solidFill>
                <a:latin typeface="+mn-ea"/>
              </a:rPr>
              <a:t>Firefox3</a:t>
            </a:r>
            <a:r>
              <a:rPr kumimoji="1" lang="ja-JP" altLang="en-US" sz="3200" dirty="0" smtClean="0">
                <a:solidFill>
                  <a:srgbClr val="4A80AC"/>
                </a:solidFill>
                <a:latin typeface="+mn-ea"/>
              </a:rPr>
              <a:t>）</a:t>
            </a:r>
            <a:endParaRPr kumimoji="1" lang="ja-JP" altLang="en-US" sz="3200" dirty="0">
              <a:solidFill>
                <a:srgbClr val="4A80AC"/>
              </a:solidFill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4348" y="1285860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i="1" dirty="0" smtClean="0">
                <a:solidFill>
                  <a:srgbClr val="4A80AC"/>
                </a:solidFill>
              </a:rPr>
              <a:t>~</a:t>
            </a:r>
            <a:r>
              <a:rPr kumimoji="1" lang="en-US" altLang="ja-JP" sz="4000" b="1" i="1" dirty="0" smtClean="0">
                <a:solidFill>
                  <a:srgbClr val="4A80AC"/>
                </a:solidFill>
              </a:rPr>
              <a:t>Gecko 1.8</a:t>
            </a:r>
            <a:r>
              <a:rPr kumimoji="1" lang="ja-JP" altLang="en-US" sz="4000" b="1" i="1" dirty="0" smtClean="0">
                <a:solidFill>
                  <a:srgbClr val="4A80AC"/>
                </a:solidFill>
              </a:rPr>
              <a:t> </a:t>
            </a:r>
            <a:r>
              <a:rPr lang="ja-JP" altLang="en-US" sz="3200" dirty="0" smtClean="0">
                <a:solidFill>
                  <a:srgbClr val="4A80AC"/>
                </a:solidFill>
              </a:rPr>
              <a:t>（</a:t>
            </a:r>
            <a:r>
              <a:rPr lang="en-US" altLang="ja-JP" sz="3200" dirty="0" smtClean="0">
                <a:solidFill>
                  <a:srgbClr val="4A80AC"/>
                </a:solidFill>
                <a:latin typeface="HGPｺﾞｼｯｸM"/>
              </a:rPr>
              <a:t>Firefox2</a:t>
            </a:r>
            <a:r>
              <a:rPr lang="ja-JP" altLang="en-US" sz="3200" dirty="0" smtClean="0">
                <a:solidFill>
                  <a:srgbClr val="4A80AC"/>
                </a:solidFill>
                <a:latin typeface="HGPｺﾞｼｯｸM"/>
              </a:rPr>
              <a:t>）</a:t>
            </a:r>
            <a:endParaRPr kumimoji="1" lang="ja-JP" altLang="en-US" sz="4000" b="1" i="1" dirty="0">
              <a:solidFill>
                <a:srgbClr val="4A80AC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28728" y="5643578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See Also: </a:t>
            </a:r>
            <a:r>
              <a:rPr lang="en-US" altLang="ja-JP" sz="2400" dirty="0" smtClean="0">
                <a:hlinkClick r:id="rId4"/>
              </a:rPr>
              <a:t>Well, I'm Back: Frame Display Lists</a:t>
            </a:r>
            <a:endParaRPr lang="en-US" altLang="ja-JP" sz="2400" dirty="0" smtClean="0"/>
          </a:p>
        </p:txBody>
      </p:sp>
      <p:sp>
        <p:nvSpPr>
          <p:cNvPr id="11" name="右矢印 10"/>
          <p:cNvSpPr/>
          <p:nvPr/>
        </p:nvSpPr>
        <p:spPr>
          <a:xfrm rot="5400000">
            <a:off x="4071934" y="2786058"/>
            <a:ext cx="1000132" cy="857256"/>
          </a:xfrm>
          <a:prstGeom prst="rightArrow">
            <a:avLst>
              <a:gd name="adj1" fmla="val 38385"/>
              <a:gd name="adj2" fmla="val 50000"/>
            </a:avLst>
          </a:prstGeom>
          <a:solidFill>
            <a:srgbClr val="4A8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円弧 6"/>
          <p:cNvSpPr/>
          <p:nvPr/>
        </p:nvSpPr>
        <p:spPr>
          <a:xfrm rot="10800000">
            <a:off x="8229600" y="0"/>
            <a:ext cx="914400" cy="914400"/>
          </a:xfrm>
          <a:prstGeom prst="arc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円弧 3"/>
            <p:cNvSpPr/>
            <p:nvPr/>
          </p:nvSpPr>
          <p:spPr>
            <a:xfrm>
              <a:off x="0" y="5943600"/>
              <a:ext cx="914400" cy="914400"/>
            </a:xfrm>
            <a:prstGeom prst="arc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円弧 5"/>
            <p:cNvSpPr/>
            <p:nvPr/>
          </p:nvSpPr>
          <p:spPr>
            <a:xfrm rot="5400000">
              <a:off x="0" y="0"/>
              <a:ext cx="914400" cy="914400"/>
            </a:xfrm>
            <a:prstGeom prst="arc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弧 7"/>
            <p:cNvSpPr/>
            <p:nvPr/>
          </p:nvSpPr>
          <p:spPr>
            <a:xfrm rot="16200000">
              <a:off x="8229600" y="5943600"/>
              <a:ext cx="914400" cy="914400"/>
            </a:xfrm>
            <a:prstGeom prst="arc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コネクタ 9"/>
            <p:cNvCxnSpPr>
              <a:stCxn id="4" idx="2"/>
              <a:endCxn id="8" idx="0"/>
            </p:cNvCxnSpPr>
            <p:nvPr/>
          </p:nvCxnSpPr>
          <p:spPr>
            <a:xfrm rot="5400000" flipH="1" flipV="1">
              <a:off x="4571999" y="2743200"/>
              <a:ext cx="1" cy="7315200"/>
            </a:xfrm>
            <a:prstGeom prst="line">
              <a:avLst/>
            </a:prstGeom>
            <a:ln w="47625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>
              <a:stCxn id="6" idx="2"/>
              <a:endCxn id="4" idx="0"/>
            </p:cNvCxnSpPr>
            <p:nvPr/>
          </p:nvCxnSpPr>
          <p:spPr>
            <a:xfrm rot="10800000" flipH="1" flipV="1">
              <a:off x="457199" y="914400"/>
              <a:ext cx="1" cy="5029200"/>
            </a:xfrm>
            <a:prstGeom prst="line">
              <a:avLst/>
            </a:prstGeom>
            <a:ln w="47625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>
              <a:stCxn id="6" idx="0"/>
              <a:endCxn id="7" idx="2"/>
            </p:cNvCxnSpPr>
            <p:nvPr/>
          </p:nvCxnSpPr>
          <p:spPr>
            <a:xfrm rot="5400000" flipH="1" flipV="1">
              <a:off x="4572000" y="-3200399"/>
              <a:ext cx="1" cy="7315200"/>
            </a:xfrm>
            <a:prstGeom prst="line">
              <a:avLst/>
            </a:prstGeom>
            <a:ln w="47625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>
              <a:stCxn id="7" idx="0"/>
              <a:endCxn id="8" idx="2"/>
            </p:cNvCxnSpPr>
            <p:nvPr/>
          </p:nvCxnSpPr>
          <p:spPr>
            <a:xfrm>
              <a:off x="8686799" y="914400"/>
              <a:ext cx="1" cy="5029200"/>
            </a:xfrm>
            <a:prstGeom prst="line">
              <a:avLst/>
            </a:prstGeom>
            <a:ln w="47625" cmpd="dbl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テキスト ボックス 20"/>
          <p:cNvSpPr txBox="1"/>
          <p:nvPr/>
        </p:nvSpPr>
        <p:spPr>
          <a:xfrm>
            <a:off x="3925669" y="1214422"/>
            <a:ext cx="1292662" cy="4572032"/>
          </a:xfrm>
          <a:prstGeom prst="rect">
            <a:avLst/>
          </a:prstGeom>
          <a:noFill/>
        </p:spPr>
        <p:txBody>
          <a:bodyPr vert="wordArtVertRtl" wrap="square" rtlCol="0">
            <a:spAutoFit/>
          </a:bodyPr>
          <a:lstStyle/>
          <a:p>
            <a:r>
              <a:rPr lang="ja-JP" altLang="en-US" sz="7200" dirty="0" smtClean="0">
                <a:solidFill>
                  <a:schemeClr val="bg1"/>
                </a:solidFill>
                <a:latin typeface="+mj-ea"/>
                <a:ea typeface="+mj-ea"/>
              </a:rPr>
              <a:t>「描画」</a:t>
            </a:r>
            <a:endParaRPr kumimoji="1" lang="ja-JP" altLang="en-US" sz="7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21703" y="5000636"/>
            <a:ext cx="4500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 smtClean="0">
                <a:solidFill>
                  <a:schemeClr val="bg1"/>
                </a:solidFill>
                <a:latin typeface="+mj-lt"/>
              </a:rPr>
              <a:t>Paint</a:t>
            </a:r>
            <a:endParaRPr kumimoji="1" lang="ja-JP" altLang="en-US" sz="6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2643174" y="3286124"/>
            <a:ext cx="4500594" cy="928694"/>
          </a:xfrm>
          <a:prstGeom prst="roundRect">
            <a:avLst/>
          </a:prstGeom>
          <a:gradFill>
            <a:gsLst>
              <a:gs pos="87000">
                <a:schemeClr val="accent1">
                  <a:lumMod val="75000"/>
                  <a:alpha val="20000"/>
                </a:schemeClr>
              </a:gs>
              <a:gs pos="0">
                <a:schemeClr val="accent5">
                  <a:lumMod val="20000"/>
                  <a:lumOff val="80000"/>
                  <a:alpha val="28000"/>
                </a:schemeClr>
              </a:gs>
            </a:gsLst>
            <a:lin ang="16200000" scaled="0"/>
          </a:gradFill>
          <a:ln>
            <a:noFill/>
          </a:ln>
          <a:effectLst>
            <a:outerShdw blurRad="63500" dist="50800" dir="5400000" algn="t" rotWithShape="0">
              <a:prstClr val="black">
                <a:alpha val="18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7150" h="1905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cairo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3357562"/>
            <a:ext cx="2428892" cy="728668"/>
          </a:xfrm>
          <a:prstGeom prst="rect">
            <a:avLst/>
          </a:prstGeom>
          <a:noFill/>
          <a:effectLst/>
        </p:spPr>
      </p:pic>
      <p:grpSp>
        <p:nvGrpSpPr>
          <p:cNvPr id="9" name="グループ化 8"/>
          <p:cNvGrpSpPr/>
          <p:nvPr/>
        </p:nvGrpSpPr>
        <p:grpSpPr>
          <a:xfrm>
            <a:off x="2643174" y="1713694"/>
            <a:ext cx="4500594" cy="928694"/>
            <a:chOff x="2285984" y="1571612"/>
            <a:chExt cx="4500594" cy="928694"/>
          </a:xfrm>
        </p:grpSpPr>
        <p:sp>
          <p:nvSpPr>
            <p:cNvPr id="7" name="角丸四角形 6"/>
            <p:cNvSpPr/>
            <p:nvPr/>
          </p:nvSpPr>
          <p:spPr>
            <a:xfrm>
              <a:off x="2285984" y="1571612"/>
              <a:ext cx="4500594" cy="928694"/>
            </a:xfrm>
            <a:prstGeom prst="roundRect">
              <a:avLst/>
            </a:prstGeom>
            <a:gradFill>
              <a:gsLst>
                <a:gs pos="87000">
                  <a:schemeClr val="accent1">
                    <a:lumMod val="75000"/>
                    <a:alpha val="20000"/>
                  </a:schemeClr>
                </a:gs>
                <a:gs pos="0">
                  <a:schemeClr val="accent5">
                    <a:lumMod val="20000"/>
                    <a:lumOff val="80000"/>
                    <a:alpha val="28000"/>
                  </a:schemeClr>
                </a:gs>
              </a:gsLst>
              <a:lin ang="16200000" scaled="0"/>
            </a:gradFill>
            <a:effectLst>
              <a:outerShdw blurRad="63500" dist="50800" dir="5400000" algn="t" rotWithShape="0">
                <a:prstClr val="black">
                  <a:alpha val="18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57150" h="1905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286116" y="1628762"/>
              <a:ext cx="25003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800" dirty="0" smtClean="0">
                  <a:solidFill>
                    <a:schemeClr val="accent1">
                      <a:lumMod val="7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Thebes</a:t>
              </a:r>
              <a:endParaRPr kumimoji="1" lang="ja-JP" altLang="en-US" sz="4800" dirty="0"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11" name="角丸四角形 10"/>
          <p:cNvSpPr/>
          <p:nvPr/>
        </p:nvSpPr>
        <p:spPr>
          <a:xfrm>
            <a:off x="2643174" y="4856966"/>
            <a:ext cx="4500594" cy="928694"/>
          </a:xfrm>
          <a:prstGeom prst="roundRect">
            <a:avLst/>
          </a:prstGeom>
          <a:gradFill>
            <a:gsLst>
              <a:gs pos="87000">
                <a:schemeClr val="accent2">
                  <a:lumMod val="75000"/>
                  <a:alpha val="23000"/>
                </a:schemeClr>
              </a:gs>
              <a:gs pos="0">
                <a:srgbClr val="FEF7F0">
                  <a:alpha val="16863"/>
                </a:srgbClr>
              </a:gs>
            </a:gsLst>
            <a:lin ang="16200000" scaled="0"/>
          </a:gradFill>
          <a:effectLst>
            <a:outerShdw blurRad="63500" dist="50800" dir="5400000" algn="t" rotWithShape="0">
              <a:schemeClr val="accent2">
                <a:lumMod val="50000"/>
                <a:alpha val="29000"/>
              </a:scheme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57150" h="1905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</a:effectLst>
              </a:rPr>
              <a:t>Platform Dependent APIs</a:t>
            </a:r>
            <a:endParaRPr kumimoji="1" lang="ja-JP" altLang="en-US" sz="2400" dirty="0">
              <a:effectLst>
                <a:glow rad="101600">
                  <a:schemeClr val="accent2">
                    <a:lumMod val="50000"/>
                    <a:alpha val="60000"/>
                  </a:schemeClr>
                </a:glow>
              </a:effectLst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 rot="5400000">
            <a:off x="4679157" y="2963859"/>
            <a:ext cx="357190" cy="158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5400000">
            <a:off x="4679951" y="4534701"/>
            <a:ext cx="357190" cy="158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rot="5400000">
            <a:off x="4500562" y="6285726"/>
            <a:ext cx="714380" cy="158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4071934" y="214290"/>
            <a:ext cx="1571636" cy="571504"/>
          </a:xfrm>
          <a:prstGeom prst="rect">
            <a:avLst/>
          </a:prstGeom>
          <a:solidFill>
            <a:srgbClr val="414F7B"/>
          </a:solidFill>
          <a:ln w="12700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698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DisplayItem</a:t>
            </a:r>
            <a:endParaRPr kumimoji="1" lang="ja-JP" altLang="en-US" sz="2000" dirty="0"/>
          </a:p>
        </p:txBody>
      </p:sp>
      <p:cxnSp>
        <p:nvCxnSpPr>
          <p:cNvPr id="26" name="直線コネクタ 25"/>
          <p:cNvCxnSpPr/>
          <p:nvPr/>
        </p:nvCxnSpPr>
        <p:spPr>
          <a:xfrm rot="5400000">
            <a:off x="4501356" y="1214422"/>
            <a:ext cx="713586" cy="794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6072198" y="785794"/>
            <a:ext cx="2286016" cy="5000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nsCSSRendering</a:t>
            </a:r>
            <a:endParaRPr kumimoji="1" lang="ja-JP" altLang="en-US" dirty="0"/>
          </a:p>
        </p:txBody>
      </p:sp>
      <p:cxnSp>
        <p:nvCxnSpPr>
          <p:cNvPr id="30" name="直線コネクタ 29"/>
          <p:cNvCxnSpPr/>
          <p:nvPr/>
        </p:nvCxnSpPr>
        <p:spPr>
          <a:xfrm rot="10800000" flipV="1">
            <a:off x="6429388" y="1285860"/>
            <a:ext cx="642942" cy="28575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endCxn id="29" idx="0"/>
          </p:cNvCxnSpPr>
          <p:nvPr/>
        </p:nvCxnSpPr>
        <p:spPr>
          <a:xfrm>
            <a:off x="5715008" y="428604"/>
            <a:ext cx="1500198" cy="357190"/>
          </a:xfrm>
          <a:prstGeom prst="curvedConnector2">
            <a:avLst/>
          </a:prstGeom>
          <a:ln w="57150">
            <a:solidFill>
              <a:schemeClr val="accent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0" y="6427137"/>
            <a:ext cx="3857620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66"/>
                </a:solidFill>
              </a:rPr>
              <a:t>See Also:</a:t>
            </a:r>
            <a:r>
              <a:rPr lang="en-US" sz="1100" dirty="0" smtClean="0"/>
              <a:t> </a:t>
            </a:r>
            <a:r>
              <a:rPr lang="en-US" sz="1100" dirty="0" smtClean="0">
                <a:hlinkClick r:id="rId4"/>
              </a:rPr>
              <a:t>nsDisplayBackground::Paint  </a:t>
            </a:r>
            <a:r>
              <a:rPr lang="en-US" sz="1100" dirty="0" smtClean="0"/>
              <a:t>function</a:t>
            </a:r>
          </a:p>
          <a:p>
            <a:pPr indent="623888"/>
            <a:r>
              <a:rPr lang="en-US" sz="1100" dirty="0" smtClean="0">
                <a:hlinkClick r:id="rId5"/>
              </a:rPr>
              <a:t>nsCSSRendering::PaintBackground </a:t>
            </a:r>
            <a:r>
              <a:rPr lang="en-US" altLang="ja-JP" sz="1100" dirty="0" smtClean="0"/>
              <a:t>function</a:t>
            </a:r>
            <a:endParaRPr kumimoji="1" lang="ja-JP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500166" y="1285860"/>
            <a:ext cx="1571636" cy="1285884"/>
          </a:xfrm>
          <a:prstGeom prst="rect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3746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500166" y="2786058"/>
            <a:ext cx="1571636" cy="1285884"/>
          </a:xfrm>
          <a:prstGeom prst="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3746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500166" y="4286256"/>
            <a:ext cx="1571636" cy="1285884"/>
          </a:xfrm>
          <a:prstGeom prst="rect">
            <a:avLst/>
          </a:prstGeom>
          <a:solidFill>
            <a:srgbClr val="DEA914"/>
          </a:solidFill>
          <a:ln>
            <a:noFill/>
          </a:ln>
          <a:scene3d>
            <a:camera prst="orthographicFront"/>
            <a:lightRig rig="threePt" dir="t"/>
          </a:scene3d>
          <a:sp3d>
            <a:bevelT w="3746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572132" y="2357430"/>
            <a:ext cx="1928826" cy="150019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isometricRightUp">
              <a:rot lat="1200000" lon="20400000" rev="0"/>
            </a:camera>
            <a:lightRig rig="threePt" dir="t"/>
          </a:scene3d>
          <a:sp3d>
            <a:bevelT w="3746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929322" y="2714620"/>
            <a:ext cx="1928826" cy="150019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isometricRightUp">
              <a:rot lat="1200000" lon="20400000" rev="0"/>
            </a:camera>
            <a:lightRig rig="threePt" dir="t"/>
          </a:scene3d>
          <a:sp3d>
            <a:bevelT w="3746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357950" y="3071810"/>
            <a:ext cx="1928826" cy="1500198"/>
          </a:xfrm>
          <a:prstGeom prst="rect">
            <a:avLst/>
          </a:prstGeom>
          <a:solidFill>
            <a:srgbClr val="DEA914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isometricRightUp">
              <a:rot lat="1200000" lon="20400000" rev="0"/>
            </a:camera>
            <a:lightRig rig="threePt" dir="t"/>
          </a:scene3d>
          <a:sp3d>
            <a:bevelT w="3746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3228974" y="1971675"/>
            <a:ext cx="2228850" cy="428625"/>
          </a:xfrm>
          <a:custGeom>
            <a:avLst/>
            <a:gdLst>
              <a:gd name="connsiteX0" fmla="*/ 0 w 2228850"/>
              <a:gd name="connsiteY0" fmla="*/ 0 h 428625"/>
              <a:gd name="connsiteX1" fmla="*/ 1238250 w 2228850"/>
              <a:gd name="connsiteY1" fmla="*/ 152400 h 428625"/>
              <a:gd name="connsiteX2" fmla="*/ 2228850 w 2228850"/>
              <a:gd name="connsiteY2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8850" h="428625">
                <a:moveTo>
                  <a:pt x="0" y="0"/>
                </a:moveTo>
                <a:cubicBezTo>
                  <a:pt x="433387" y="40481"/>
                  <a:pt x="866775" y="80963"/>
                  <a:pt x="1238250" y="152400"/>
                </a:cubicBezTo>
                <a:cubicBezTo>
                  <a:pt x="1609725" y="223837"/>
                  <a:pt x="1919287" y="326231"/>
                  <a:pt x="2228850" y="428625"/>
                </a:cubicBezTo>
              </a:path>
            </a:pathLst>
          </a:custGeom>
          <a:ln w="76200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0"/>
            </a:gra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3219449" y="3394075"/>
            <a:ext cx="2571750" cy="215900"/>
          </a:xfrm>
          <a:custGeom>
            <a:avLst/>
            <a:gdLst>
              <a:gd name="connsiteX0" fmla="*/ 0 w 2571750"/>
              <a:gd name="connsiteY0" fmla="*/ 6350 h 215900"/>
              <a:gd name="connsiteX1" fmla="*/ 1238250 w 2571750"/>
              <a:gd name="connsiteY1" fmla="*/ 34925 h 215900"/>
              <a:gd name="connsiteX2" fmla="*/ 2571750 w 2571750"/>
              <a:gd name="connsiteY2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750" h="215900">
                <a:moveTo>
                  <a:pt x="0" y="6350"/>
                </a:moveTo>
                <a:cubicBezTo>
                  <a:pt x="404812" y="3175"/>
                  <a:pt x="809625" y="0"/>
                  <a:pt x="1238250" y="34925"/>
                </a:cubicBezTo>
                <a:cubicBezTo>
                  <a:pt x="1666875" y="69850"/>
                  <a:pt x="2119312" y="142875"/>
                  <a:pt x="2571750" y="215900"/>
                </a:cubicBezTo>
              </a:path>
            </a:pathLst>
          </a:custGeom>
          <a:ln w="762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3000364" y="4505325"/>
            <a:ext cx="3267085" cy="495300"/>
          </a:xfrm>
          <a:custGeom>
            <a:avLst/>
            <a:gdLst>
              <a:gd name="connsiteX0" fmla="*/ 0 w 3019425"/>
              <a:gd name="connsiteY0" fmla="*/ 495300 h 495300"/>
              <a:gd name="connsiteX1" fmla="*/ 1438275 w 3019425"/>
              <a:gd name="connsiteY1" fmla="*/ 342900 h 495300"/>
              <a:gd name="connsiteX2" fmla="*/ 3019425 w 3019425"/>
              <a:gd name="connsiteY2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9425" h="495300">
                <a:moveTo>
                  <a:pt x="0" y="495300"/>
                </a:moveTo>
                <a:cubicBezTo>
                  <a:pt x="467519" y="460375"/>
                  <a:pt x="935038" y="425450"/>
                  <a:pt x="1438275" y="342900"/>
                </a:cubicBezTo>
                <a:cubicBezTo>
                  <a:pt x="1941512" y="260350"/>
                  <a:pt x="2480468" y="130175"/>
                  <a:pt x="3019425" y="0"/>
                </a:cubicBezTo>
              </a:path>
            </a:pathLst>
          </a:custGeom>
          <a:ln w="76200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85786" y="200673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schemeClr val="bg1"/>
                </a:solidFill>
                <a:latin typeface="Arial Black" pitchFamily="34" charset="0"/>
              </a:rPr>
              <a:t>1</a:t>
            </a:r>
            <a:endParaRPr kumimoji="1" lang="ja-JP" alt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85786" y="350043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endParaRPr kumimoji="1" lang="ja-JP" alt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5786" y="500713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endParaRPr kumimoji="1" lang="ja-JP" alt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テキスト ボックス 52"/>
          <p:cNvSpPr txBox="1"/>
          <p:nvPr/>
        </p:nvSpPr>
        <p:spPr>
          <a:xfrm>
            <a:off x="0" y="271462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spc="1600" dirty="0" smtClean="0">
                <a:latin typeface="+mj-ea"/>
                <a:ea typeface="+mj-ea"/>
              </a:rPr>
              <a:t>まとめ。</a:t>
            </a:r>
            <a:endParaRPr kumimoji="1" lang="ja-JP" altLang="en-US" sz="7200" spc="16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osak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-571528"/>
            <a:ext cx="5729224" cy="5729224"/>
          </a:xfrm>
          <a:prstGeom prst="rect">
            <a:avLst/>
          </a:prstGeom>
        </p:spPr>
      </p:pic>
      <p:pic>
        <p:nvPicPr>
          <p:cNvPr id="7" name="図 6" descr="osaka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2350" y="2428868"/>
            <a:ext cx="2701012" cy="2701012"/>
          </a:xfrm>
          <a:prstGeom prst="rect">
            <a:avLst/>
          </a:prstGeom>
        </p:spPr>
      </p:pic>
      <p:pic>
        <p:nvPicPr>
          <p:cNvPr id="10" name="図 9" descr="osaka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85982" y="-571528"/>
            <a:ext cx="2701012" cy="2701012"/>
          </a:xfrm>
          <a:prstGeom prst="rect">
            <a:avLst/>
          </a:prstGeom>
        </p:spPr>
      </p:pic>
      <p:pic>
        <p:nvPicPr>
          <p:cNvPr id="11" name="図 10" descr="osaka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82" y="5442896"/>
            <a:ext cx="2701012" cy="2701012"/>
          </a:xfrm>
          <a:prstGeom prst="rect">
            <a:avLst/>
          </a:prstGeom>
        </p:spPr>
      </p:pic>
      <p:pic>
        <p:nvPicPr>
          <p:cNvPr id="12" name="図 11" descr="osaka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85982" y="5442896"/>
            <a:ext cx="2701012" cy="2701012"/>
          </a:xfrm>
          <a:prstGeom prst="rect">
            <a:avLst/>
          </a:prstGeom>
        </p:spPr>
      </p:pic>
      <p:pic>
        <p:nvPicPr>
          <p:cNvPr id="14" name="図 13" descr="osaka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5442896"/>
            <a:ext cx="2701012" cy="2701012"/>
          </a:xfrm>
          <a:prstGeom prst="rect">
            <a:avLst/>
          </a:prstGeom>
        </p:spPr>
      </p:pic>
      <p:pic>
        <p:nvPicPr>
          <p:cNvPr id="15" name="図 14" descr="osaka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2428868"/>
            <a:ext cx="2701012" cy="2701012"/>
          </a:xfrm>
          <a:prstGeom prst="rect">
            <a:avLst/>
          </a:prstGeom>
        </p:spPr>
      </p:pic>
      <p:pic>
        <p:nvPicPr>
          <p:cNvPr id="16" name="図 15" descr="osaka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6" y="-571528"/>
            <a:ext cx="2701012" cy="2701012"/>
          </a:xfrm>
          <a:prstGeom prst="rect">
            <a:avLst/>
          </a:prstGeom>
        </p:spPr>
      </p:pic>
      <p:pic>
        <p:nvPicPr>
          <p:cNvPr id="17" name="図 16" descr="osak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400" y="5415080"/>
            <a:ext cx="5443200" cy="54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500034" y="42860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+mj-ea"/>
                <a:ea typeface="+mj-ea"/>
              </a:rPr>
              <a:t>まとめ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4643438" y="1428740"/>
            <a:ext cx="2428892" cy="3299415"/>
            <a:chOff x="5072065" y="1857368"/>
            <a:chExt cx="2428892" cy="3299415"/>
          </a:xfrm>
        </p:grpSpPr>
        <p:grpSp>
          <p:nvGrpSpPr>
            <p:cNvPr id="8" name="グループ化 38"/>
            <p:cNvGrpSpPr/>
            <p:nvPr/>
          </p:nvGrpSpPr>
          <p:grpSpPr>
            <a:xfrm>
              <a:off x="5214941" y="1857368"/>
              <a:ext cx="1857387" cy="2500333"/>
              <a:chOff x="714348" y="3286124"/>
              <a:chExt cx="1428760" cy="1928826"/>
            </a:xfrm>
          </p:grpSpPr>
          <p:cxnSp>
            <p:nvCxnSpPr>
              <p:cNvPr id="10" name="直線コネクタ 9"/>
              <p:cNvCxnSpPr/>
              <p:nvPr/>
            </p:nvCxnSpPr>
            <p:spPr>
              <a:xfrm rot="5400000">
                <a:off x="1000100" y="3643314"/>
                <a:ext cx="714380" cy="428628"/>
              </a:xfrm>
              <a:prstGeom prst="line">
                <a:avLst/>
              </a:prstGeom>
              <a:ln w="635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/>
              <p:cNvCxnSpPr/>
              <p:nvPr/>
            </p:nvCxnSpPr>
            <p:spPr>
              <a:xfrm rot="5400000">
                <a:off x="607191" y="4464851"/>
                <a:ext cx="785818" cy="285752"/>
              </a:xfrm>
              <a:prstGeom prst="line">
                <a:avLst/>
              </a:prstGeom>
              <a:ln w="635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 rot="16200000" flipH="1">
                <a:off x="928662" y="4429132"/>
                <a:ext cx="857256" cy="428628"/>
              </a:xfrm>
              <a:prstGeom prst="line">
                <a:avLst/>
              </a:prstGeom>
              <a:ln w="635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円/楕円 12"/>
              <p:cNvSpPr/>
              <p:nvPr/>
            </p:nvSpPr>
            <p:spPr>
              <a:xfrm>
                <a:off x="714348" y="4857760"/>
                <a:ext cx="357190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1357290" y="4857760"/>
                <a:ext cx="357190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1000100" y="4071942"/>
                <a:ext cx="357190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6" name="直線コネクタ 15"/>
              <p:cNvCxnSpPr/>
              <p:nvPr/>
            </p:nvCxnSpPr>
            <p:spPr>
              <a:xfrm rot="16200000" flipH="1">
                <a:off x="1393009" y="3679033"/>
                <a:ext cx="714380" cy="357190"/>
              </a:xfrm>
              <a:prstGeom prst="line">
                <a:avLst/>
              </a:prstGeom>
              <a:ln w="635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円/楕円 16"/>
              <p:cNvSpPr/>
              <p:nvPr/>
            </p:nvSpPr>
            <p:spPr>
              <a:xfrm>
                <a:off x="1357290" y="3286124"/>
                <a:ext cx="500066" cy="500066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1785918" y="4071942"/>
                <a:ext cx="357190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15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" name="テキスト ボックス 8"/>
            <p:cNvSpPr txBox="1"/>
            <p:nvPr/>
          </p:nvSpPr>
          <p:spPr>
            <a:xfrm>
              <a:off x="5072065" y="4572008"/>
              <a:ext cx="2428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Frame Tree</a:t>
              </a:r>
              <a:endParaRPr kumimoji="1" lang="ja-JP" altLang="en-US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9" name="グループ化 38"/>
          <p:cNvGrpSpPr/>
          <p:nvPr/>
        </p:nvGrpSpPr>
        <p:grpSpPr>
          <a:xfrm>
            <a:off x="2571737" y="1428736"/>
            <a:ext cx="1857388" cy="2500330"/>
            <a:chOff x="714348" y="3286124"/>
            <a:chExt cx="1428760" cy="1928826"/>
          </a:xfrm>
        </p:grpSpPr>
        <p:cxnSp>
          <p:nvCxnSpPr>
            <p:cNvPr id="20" name="直線コネクタ 19"/>
            <p:cNvCxnSpPr/>
            <p:nvPr/>
          </p:nvCxnSpPr>
          <p:spPr>
            <a:xfrm rot="5400000">
              <a:off x="1000100" y="3643314"/>
              <a:ext cx="714380" cy="428628"/>
            </a:xfrm>
            <a:prstGeom prst="line">
              <a:avLst/>
            </a:prstGeom>
            <a:ln w="63500">
              <a:solidFill>
                <a:srgbClr val="4A80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>
              <a:off x="607191" y="4464851"/>
              <a:ext cx="785818" cy="285752"/>
            </a:xfrm>
            <a:prstGeom prst="line">
              <a:avLst/>
            </a:prstGeom>
            <a:ln w="63500">
              <a:solidFill>
                <a:srgbClr val="4A80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rot="16200000" flipH="1">
              <a:off x="928662" y="4429132"/>
              <a:ext cx="857256" cy="428628"/>
            </a:xfrm>
            <a:prstGeom prst="line">
              <a:avLst/>
            </a:prstGeom>
            <a:ln w="63500">
              <a:solidFill>
                <a:srgbClr val="4A80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円/楕円 22"/>
            <p:cNvSpPr/>
            <p:nvPr/>
          </p:nvSpPr>
          <p:spPr>
            <a:xfrm>
              <a:off x="714348" y="4857760"/>
              <a:ext cx="357190" cy="357190"/>
            </a:xfrm>
            <a:prstGeom prst="ellipse">
              <a:avLst/>
            </a:prstGeom>
            <a:solidFill>
              <a:srgbClr val="4A80AC"/>
            </a:solidFill>
            <a:ln>
              <a:solidFill>
                <a:srgbClr val="4A80AC"/>
              </a:solidFill>
            </a:ln>
            <a:scene3d>
              <a:camera prst="orthographicFront"/>
              <a:lightRig rig="threePt" dir="t"/>
            </a:scene3d>
            <a:sp3d>
              <a:bevelT w="215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1357290" y="4857760"/>
              <a:ext cx="357190" cy="357190"/>
            </a:xfrm>
            <a:prstGeom prst="ellipse">
              <a:avLst/>
            </a:prstGeom>
            <a:solidFill>
              <a:srgbClr val="4A80AC"/>
            </a:solidFill>
            <a:ln>
              <a:solidFill>
                <a:srgbClr val="4A80AC"/>
              </a:solidFill>
            </a:ln>
            <a:scene3d>
              <a:camera prst="orthographicFront"/>
              <a:lightRig rig="threePt" dir="t"/>
            </a:scene3d>
            <a:sp3d>
              <a:bevelT w="215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1000100" y="4071942"/>
              <a:ext cx="357190" cy="357190"/>
            </a:xfrm>
            <a:prstGeom prst="ellipse">
              <a:avLst/>
            </a:prstGeom>
            <a:solidFill>
              <a:srgbClr val="4A80AC"/>
            </a:solidFill>
            <a:ln>
              <a:solidFill>
                <a:srgbClr val="4A80AC"/>
              </a:solidFill>
            </a:ln>
            <a:scene3d>
              <a:camera prst="orthographicFront"/>
              <a:lightRig rig="threePt" dir="t"/>
            </a:scene3d>
            <a:sp3d>
              <a:bevelT w="215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" name="直線コネクタ 25"/>
            <p:cNvCxnSpPr/>
            <p:nvPr/>
          </p:nvCxnSpPr>
          <p:spPr>
            <a:xfrm rot="16200000" flipH="1">
              <a:off x="1393009" y="3679033"/>
              <a:ext cx="714380" cy="357190"/>
            </a:xfrm>
            <a:prstGeom prst="line">
              <a:avLst/>
            </a:prstGeom>
            <a:ln w="63500">
              <a:solidFill>
                <a:srgbClr val="4A80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円/楕円 26"/>
            <p:cNvSpPr/>
            <p:nvPr/>
          </p:nvSpPr>
          <p:spPr>
            <a:xfrm>
              <a:off x="1357290" y="3286124"/>
              <a:ext cx="500066" cy="500066"/>
            </a:xfrm>
            <a:prstGeom prst="ellipse">
              <a:avLst/>
            </a:prstGeom>
            <a:solidFill>
              <a:srgbClr val="4A80AC"/>
            </a:solidFill>
            <a:ln>
              <a:solidFill>
                <a:srgbClr val="4A80AC"/>
              </a:solidFill>
            </a:ln>
            <a:scene3d>
              <a:camera prst="orthographicFront"/>
              <a:lightRig rig="threePt" dir="t"/>
            </a:scene3d>
            <a:sp3d>
              <a:bevelT w="215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1785918" y="4071942"/>
              <a:ext cx="357190" cy="357190"/>
            </a:xfrm>
            <a:prstGeom prst="ellipse">
              <a:avLst/>
            </a:prstGeom>
            <a:solidFill>
              <a:srgbClr val="4A80AC"/>
            </a:solidFill>
            <a:ln>
              <a:solidFill>
                <a:srgbClr val="4A80AC"/>
              </a:solidFill>
            </a:ln>
            <a:scene3d>
              <a:camera prst="orthographicFront"/>
              <a:lightRig rig="threePt" dir="t"/>
            </a:scene3d>
            <a:sp3d>
              <a:bevelT w="215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2214547" y="4156651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4A80AC"/>
                </a:solidFill>
                <a:latin typeface="+mj-lt"/>
              </a:rPr>
              <a:t>Content Tree</a:t>
            </a:r>
            <a:endParaRPr kumimoji="1" lang="ja-JP" altLang="en-US" sz="3200" dirty="0">
              <a:solidFill>
                <a:srgbClr val="4A80AC"/>
              </a:solidFill>
              <a:latin typeface="+mj-lt"/>
            </a:endParaRPr>
          </a:p>
        </p:txBody>
      </p:sp>
      <p:grpSp>
        <p:nvGrpSpPr>
          <p:cNvPr id="37" name="グループ化 36"/>
          <p:cNvGrpSpPr/>
          <p:nvPr/>
        </p:nvGrpSpPr>
        <p:grpSpPr>
          <a:xfrm>
            <a:off x="7429521" y="1285860"/>
            <a:ext cx="1357322" cy="2857520"/>
            <a:chOff x="1285852" y="1428736"/>
            <a:chExt cx="2500330" cy="4714908"/>
          </a:xfrm>
        </p:grpSpPr>
        <p:sp>
          <p:nvSpPr>
            <p:cNvPr id="30" name="正方形/長方形 29"/>
            <p:cNvSpPr/>
            <p:nvPr/>
          </p:nvSpPr>
          <p:spPr>
            <a:xfrm>
              <a:off x="1285852" y="1428736"/>
              <a:ext cx="142876" cy="4714908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3643306" y="1428736"/>
              <a:ext cx="142876" cy="4714908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100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1585672" y="1470940"/>
              <a:ext cx="1928826" cy="714380"/>
            </a:xfrm>
            <a:prstGeom prst="rect">
              <a:avLst/>
            </a:prstGeom>
            <a:solidFill>
              <a:srgbClr val="414F7B"/>
            </a:solidFill>
            <a:ln w="12700"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6985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00" dirty="0" smtClean="0"/>
                <a:t>DisplayItem</a:t>
              </a:r>
              <a:endParaRPr kumimoji="1" lang="ja-JP" altLang="en-US" sz="1100" dirty="0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1585672" y="2328196"/>
              <a:ext cx="1928826" cy="714380"/>
            </a:xfrm>
            <a:prstGeom prst="rect">
              <a:avLst/>
            </a:prstGeom>
            <a:solidFill>
              <a:srgbClr val="414F7B"/>
            </a:solidFill>
            <a:ln w="12700"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6985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00" dirty="0" smtClean="0"/>
                <a:t>DisplayItem</a:t>
              </a:r>
              <a:endParaRPr kumimoji="1" lang="ja-JP" altLang="en-US" sz="1100" dirty="0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1585672" y="3185452"/>
              <a:ext cx="1928826" cy="714380"/>
            </a:xfrm>
            <a:prstGeom prst="rect">
              <a:avLst/>
            </a:prstGeom>
            <a:solidFill>
              <a:srgbClr val="414F7B"/>
            </a:solidFill>
            <a:ln w="12700"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6985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00" dirty="0" smtClean="0"/>
                <a:t>DisplayItem</a:t>
              </a:r>
              <a:endParaRPr kumimoji="1" lang="ja-JP" altLang="en-US" sz="1100" dirty="0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1585672" y="4042708"/>
              <a:ext cx="1928826" cy="714380"/>
            </a:xfrm>
            <a:prstGeom prst="rect">
              <a:avLst/>
            </a:prstGeom>
            <a:solidFill>
              <a:srgbClr val="414F7B"/>
            </a:solidFill>
            <a:ln w="12700"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6985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00" dirty="0" smtClean="0"/>
                <a:t>DisplayItem</a:t>
              </a:r>
              <a:endParaRPr kumimoji="1" lang="ja-JP" altLang="en-US" sz="1100" dirty="0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1585672" y="4899964"/>
              <a:ext cx="1928826" cy="714380"/>
            </a:xfrm>
            <a:prstGeom prst="rect">
              <a:avLst/>
            </a:prstGeom>
            <a:solidFill>
              <a:srgbClr val="414F7B"/>
            </a:solidFill>
            <a:ln w="12700"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6985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00" dirty="0" smtClean="0"/>
                <a:t>DisplayItem</a:t>
              </a:r>
              <a:endParaRPr kumimoji="1" lang="ja-JP" altLang="en-US" sz="1100" dirty="0"/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6858017" y="414338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414F7B"/>
                </a:solidFill>
                <a:latin typeface="+mj-lt"/>
              </a:rPr>
              <a:t>DisplayList</a:t>
            </a:r>
            <a:endParaRPr kumimoji="1" lang="ja-JP" altLang="en-US" sz="3200" dirty="0">
              <a:solidFill>
                <a:srgbClr val="414F7B"/>
              </a:solidFill>
              <a:latin typeface="+mj-lt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285721" y="2656453"/>
            <a:ext cx="1863011" cy="2058431"/>
            <a:chOff x="3103324" y="3571876"/>
            <a:chExt cx="2903976" cy="2939125"/>
          </a:xfrm>
        </p:grpSpPr>
        <p:sp>
          <p:nvSpPr>
            <p:cNvPr id="40" name="フローチャート : 磁気ディスク 39"/>
            <p:cNvSpPr/>
            <p:nvPr/>
          </p:nvSpPr>
          <p:spPr>
            <a:xfrm>
              <a:off x="3333741" y="3571876"/>
              <a:ext cx="2500330" cy="2286016"/>
            </a:xfrm>
            <a:prstGeom prst="flowChartMagneticDisk">
              <a:avLst/>
            </a:prstGeom>
            <a:gradFill>
              <a:gsLst>
                <a:gs pos="14000">
                  <a:schemeClr val="tx1">
                    <a:lumMod val="50000"/>
                    <a:lumOff val="50000"/>
                  </a:schemeClr>
                </a:gs>
                <a:gs pos="26000">
                  <a:schemeClr val="tx1">
                    <a:lumMod val="65000"/>
                    <a:lumOff val="35000"/>
                  </a:schemeClr>
                </a:gs>
                <a:gs pos="58000">
                  <a:schemeClr val="bg1">
                    <a:lumMod val="95000"/>
                  </a:schemeClr>
                </a:gs>
                <a:gs pos="96000">
                  <a:schemeClr val="bg1">
                    <a:lumMod val="65000"/>
                  </a:schemeClr>
                </a:gs>
              </a:gsLst>
              <a:lin ang="11400000" scaled="0"/>
            </a:gradFill>
            <a:ln w="38100">
              <a:solidFill>
                <a:schemeClr val="bg1">
                  <a:lumMod val="75000"/>
                </a:schemeClr>
              </a:solidFill>
            </a:ln>
            <a:effectLst>
              <a:outerShdw blurRad="266700" dist="177800" dir="1740000" sx="69000" sy="69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>
              <a:bevelT w="10795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41" name="フローチャート : 磁気ディスク 40"/>
            <p:cNvSpPr/>
            <p:nvPr/>
          </p:nvSpPr>
          <p:spPr>
            <a:xfrm>
              <a:off x="3357554" y="3595689"/>
              <a:ext cx="2428892" cy="2214578"/>
            </a:xfrm>
            <a:prstGeom prst="flowChartMagneticDisk">
              <a:avLst/>
            </a:prstGeom>
            <a:gradFill flip="none" rotWithShape="1">
              <a:gsLst>
                <a:gs pos="46000">
                  <a:schemeClr val="bg1">
                    <a:alpha val="7000"/>
                  </a:schemeClr>
                </a:gs>
                <a:gs pos="31000">
                  <a:schemeClr val="bg1">
                    <a:alpha val="0"/>
                  </a:schemeClr>
                </a:gs>
                <a:gs pos="62000">
                  <a:schemeClr val="bg1">
                    <a:lumMod val="95000"/>
                    <a:alpha val="0"/>
                  </a:schemeClr>
                </a:gs>
                <a:gs pos="81000">
                  <a:schemeClr val="bg1">
                    <a:lumMod val="9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noFill/>
            </a:ln>
            <a:effectLst>
              <a:outerShdw blurRad="266700" dist="177800" dir="1740000" sx="69000" sy="69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3381366" y="3612689"/>
              <a:ext cx="2378363" cy="642942"/>
            </a:xfrm>
            <a:prstGeom prst="ellipse">
              <a:avLst/>
            </a:prstGeom>
            <a:gradFill flip="none" rotWithShape="1">
              <a:gsLst>
                <a:gs pos="6000">
                  <a:schemeClr val="tx1">
                    <a:lumMod val="50000"/>
                    <a:lumOff val="50000"/>
                  </a:schemeClr>
                </a:gs>
                <a:gs pos="7200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35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3103324" y="5851814"/>
              <a:ext cx="2903976" cy="659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ContentSink</a:t>
              </a:r>
              <a:endParaRPr kumimoji="1" lang="ja-JP" altLang="en-US"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 rot="2548462">
            <a:off x="493644" y="2383236"/>
            <a:ext cx="1078268" cy="400110"/>
          </a:xfrm>
          <a:prstGeom prst="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FF99"/>
              </a:gs>
            </a:gsLst>
            <a:lin ang="16200000" scaled="1"/>
            <a:tileRect/>
          </a:gra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&lt;html&gt;</a:t>
            </a:r>
            <a:endParaRPr kumimoji="1" lang="ja-JP" altLang="en-US" sz="2000" dirty="0"/>
          </a:p>
        </p:txBody>
      </p:sp>
      <p:sp>
        <p:nvSpPr>
          <p:cNvPr id="45" name="テキスト ボックス 44"/>
          <p:cNvSpPr txBox="1"/>
          <p:nvPr/>
        </p:nvSpPr>
        <p:spPr>
          <a:xfrm rot="18739795">
            <a:off x="900477" y="1918759"/>
            <a:ext cx="1078268" cy="400110"/>
          </a:xfrm>
          <a:prstGeom prst="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FF99"/>
              </a:gs>
            </a:gsLst>
            <a:lin ang="16200000" scaled="1"/>
            <a:tileRect/>
          </a:gra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&lt;head&gt;</a:t>
            </a:r>
            <a:endParaRPr kumimoji="1" lang="ja-JP" altLang="en-US" sz="2000" dirty="0"/>
          </a:p>
        </p:txBody>
      </p:sp>
      <p:sp>
        <p:nvSpPr>
          <p:cNvPr id="46" name="テキスト ボックス 45"/>
          <p:cNvSpPr txBox="1"/>
          <p:nvPr/>
        </p:nvSpPr>
        <p:spPr>
          <a:xfrm rot="1416558">
            <a:off x="322864" y="1331879"/>
            <a:ext cx="1026921" cy="400110"/>
          </a:xfrm>
          <a:prstGeom prst="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FF99"/>
              </a:gs>
            </a:gsLst>
            <a:lin ang="16200000" scaled="1"/>
            <a:tileRect/>
          </a:gra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&lt;title&gt;</a:t>
            </a:r>
            <a:endParaRPr kumimoji="1" lang="ja-JP" altLang="en-US" sz="2000" dirty="0"/>
          </a:p>
        </p:txBody>
      </p:sp>
      <p:sp>
        <p:nvSpPr>
          <p:cNvPr id="47" name="テキスト ボックス 46"/>
          <p:cNvSpPr txBox="1"/>
          <p:nvPr/>
        </p:nvSpPr>
        <p:spPr>
          <a:xfrm rot="775650">
            <a:off x="-1190544" y="1035954"/>
            <a:ext cx="1643074" cy="400110"/>
          </a:xfrm>
          <a:prstGeom prst="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FF99"/>
              </a:gs>
            </a:gsLst>
            <a:lin ang="16200000" scaled="1"/>
            <a:tileRect/>
          </a:gra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Shibuya.js</a:t>
            </a:r>
            <a:endParaRPr kumimoji="1" lang="ja-JP" altLang="en-US" sz="2000" dirty="0"/>
          </a:p>
        </p:txBody>
      </p:sp>
      <p:sp>
        <p:nvSpPr>
          <p:cNvPr id="48" name="右矢印 47"/>
          <p:cNvSpPr/>
          <p:nvPr/>
        </p:nvSpPr>
        <p:spPr>
          <a:xfrm>
            <a:off x="2285984" y="2156387"/>
            <a:ext cx="571504" cy="500066"/>
          </a:xfrm>
          <a:prstGeom prst="rightArrow">
            <a:avLst/>
          </a:prstGeom>
          <a:gradFill flip="none" rotWithShape="1">
            <a:gsLst>
              <a:gs pos="0">
                <a:srgbClr val="4A80AC"/>
              </a:gs>
              <a:gs pos="100000">
                <a:srgbClr val="4A80AC">
                  <a:alpha val="1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右矢印 48"/>
          <p:cNvSpPr/>
          <p:nvPr/>
        </p:nvSpPr>
        <p:spPr>
          <a:xfrm>
            <a:off x="4500562" y="2156387"/>
            <a:ext cx="571504" cy="500066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75000"/>
                  <a:alpha val="24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右矢印 49"/>
          <p:cNvSpPr/>
          <p:nvPr/>
        </p:nvSpPr>
        <p:spPr>
          <a:xfrm>
            <a:off x="6715140" y="2156387"/>
            <a:ext cx="571504" cy="500066"/>
          </a:xfrm>
          <a:prstGeom prst="rightArrow">
            <a:avLst/>
          </a:prstGeom>
          <a:gradFill flip="none" rotWithShape="1">
            <a:gsLst>
              <a:gs pos="0">
                <a:srgbClr val="414F7B"/>
              </a:gs>
              <a:gs pos="100000">
                <a:srgbClr val="414F7B">
                  <a:alpha val="19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" name="図 50" descr="displ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075" y="5000636"/>
            <a:ext cx="1705850" cy="1759156"/>
          </a:xfrm>
          <a:prstGeom prst="rect">
            <a:avLst/>
          </a:prstGeom>
        </p:spPr>
      </p:pic>
      <p:sp>
        <p:nvSpPr>
          <p:cNvPr id="52" name="円弧 51"/>
          <p:cNvSpPr/>
          <p:nvPr/>
        </p:nvSpPr>
        <p:spPr>
          <a:xfrm rot="4141075">
            <a:off x="5692668" y="3508358"/>
            <a:ext cx="914400" cy="3308513"/>
          </a:xfrm>
          <a:prstGeom prst="arc">
            <a:avLst>
              <a:gd name="adj1" fmla="val 16604943"/>
              <a:gd name="adj2" fmla="val 3060540"/>
            </a:avLst>
          </a:prstGeom>
          <a:ln w="104775">
            <a:gradFill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弧 53"/>
          <p:cNvSpPr/>
          <p:nvPr/>
        </p:nvSpPr>
        <p:spPr>
          <a:xfrm>
            <a:off x="5357818" y="500042"/>
            <a:ext cx="1000132" cy="1000132"/>
          </a:xfrm>
          <a:prstGeom prst="arc">
            <a:avLst>
              <a:gd name="adj1" fmla="val 8451150"/>
              <a:gd name="adj2" fmla="val 2187318"/>
            </a:avLst>
          </a:prstGeom>
          <a:noFill/>
          <a:ln w="127000"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75000"/>
                    <a:alpha val="32000"/>
                  </a:schemeClr>
                </a:gs>
              </a:gsLst>
              <a:lin ang="0" scaled="1"/>
              <a:tileRect/>
            </a:gradFill>
            <a:miter lim="800000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500826" y="64291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3">
                    <a:lumMod val="75000"/>
                  </a:schemeClr>
                </a:solidFill>
              </a:rPr>
              <a:t>Layout</a:t>
            </a:r>
            <a:endParaRPr kumimoji="1" lang="ja-JP" alt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571472" y="1214422"/>
            <a:ext cx="8286776" cy="4572008"/>
            <a:chOff x="714380" y="1071546"/>
            <a:chExt cx="8286776" cy="4572008"/>
          </a:xfrm>
        </p:grpSpPr>
        <p:sp>
          <p:nvSpPr>
            <p:cNvPr id="7" name="正方形/長方形 6"/>
            <p:cNvSpPr/>
            <p:nvPr/>
          </p:nvSpPr>
          <p:spPr>
            <a:xfrm>
              <a:off x="785818" y="1142984"/>
              <a:ext cx="7715272" cy="42862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714380" y="1071546"/>
              <a:ext cx="8286776" cy="4572008"/>
            </a:xfrm>
            <a:prstGeom prst="rect">
              <a:avLst/>
            </a:prstGeom>
            <a:gradFill flip="none" rotWithShape="1">
              <a:gsLst>
                <a:gs pos="46000">
                  <a:schemeClr val="bg1"/>
                </a:gs>
                <a:gs pos="31000">
                  <a:schemeClr val="bg1">
                    <a:alpha val="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823918" y="5143488"/>
              <a:ext cx="3643306" cy="2616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0066"/>
                  </a:solidFill>
                </a:rPr>
                <a:t>See Also:</a:t>
              </a:r>
              <a:r>
                <a:rPr lang="en-US" sz="1100" dirty="0" smtClean="0"/>
                <a:t> </a:t>
              </a:r>
              <a:r>
                <a:rPr lang="en-US" sz="1100" dirty="0" smtClean="0">
                  <a:hlinkClick r:id="rId3"/>
                </a:rPr>
                <a:t>nsHTMLTokenizer::ConsumeToken</a:t>
              </a:r>
              <a:r>
                <a:rPr lang="ja-JP" altLang="en-US" sz="1100" dirty="0" smtClean="0">
                  <a:hlinkClick r:id="rId3"/>
                </a:rPr>
                <a:t> </a:t>
              </a:r>
              <a:r>
                <a:rPr lang="en-US" altLang="ja-JP" sz="1100" dirty="0" smtClean="0">
                  <a:hlinkClick r:id="rId3"/>
                </a:rPr>
                <a:t>function</a:t>
              </a:r>
              <a:endParaRPr kumimoji="1" lang="ja-JP" altLang="en-US" sz="1100" dirty="0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500034" y="42860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補足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 rot="5400000">
            <a:off x="785389" y="4214421"/>
            <a:ext cx="1714512" cy="794"/>
          </a:xfrm>
          <a:prstGeom prst="line">
            <a:avLst/>
          </a:prstGeom>
          <a:ln w="139700">
            <a:gradFill flip="none" rotWithShape="1">
              <a:gsLst>
                <a:gs pos="0">
                  <a:srgbClr val="4A80AC">
                    <a:alpha val="0"/>
                  </a:srgbClr>
                </a:gs>
                <a:gs pos="100000">
                  <a:srgbClr val="4A80AC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000232" y="2867021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+mj-ea"/>
                <a:ea typeface="+mj-ea"/>
              </a:rPr>
              <a:t>は、</a:t>
            </a:r>
            <a:endParaRPr kumimoji="1" lang="en-US" altLang="ja-JP" sz="2400" dirty="0" smtClean="0">
              <a:latin typeface="+mj-ea"/>
              <a:ea typeface="+mj-ea"/>
            </a:endParaRPr>
          </a:p>
          <a:p>
            <a:r>
              <a:rPr kumimoji="1" lang="en-US" altLang="ja-JP" sz="2400" dirty="0" smtClean="0">
                <a:latin typeface="+mj-ea"/>
                <a:ea typeface="+mj-ea"/>
              </a:rPr>
              <a:t>Mozilla</a:t>
            </a:r>
            <a:r>
              <a:rPr kumimoji="1" lang="ja-JP" altLang="en-US" sz="2400" dirty="0" smtClean="0">
                <a:latin typeface="+mj-ea"/>
                <a:ea typeface="+mj-ea"/>
              </a:rPr>
              <a:t>のソース中で</a:t>
            </a:r>
            <a:endParaRPr kumimoji="1" lang="en-US" altLang="ja-JP" sz="2400" dirty="0" smtClean="0">
              <a:latin typeface="+mj-ea"/>
              <a:ea typeface="+mj-ea"/>
            </a:endParaRPr>
          </a:p>
          <a:p>
            <a:r>
              <a:rPr kumimoji="1" lang="ja-JP" altLang="en-US" sz="2400" dirty="0" smtClean="0">
                <a:latin typeface="+mj-ea"/>
                <a:ea typeface="+mj-ea"/>
              </a:rPr>
              <a:t>スライドの内容と対応する個所へのリンクです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09651" y="2762245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4A80AC"/>
                </a:solidFill>
                <a:latin typeface="HGPｺﾞｼｯｸE" pitchFamily="50" charset="-128"/>
                <a:ea typeface="HGPｺﾞｼｯｸE" pitchFamily="50" charset="-128"/>
              </a:rPr>
              <a:t>これ</a:t>
            </a:r>
            <a:endParaRPr kumimoji="1" lang="ja-JP" altLang="en-US" sz="3200" dirty="0">
              <a:solidFill>
                <a:srgbClr val="4A80AC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500034" y="42860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補足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pic>
        <p:nvPicPr>
          <p:cNvPr id="9" name="図 8" descr="lxr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571479"/>
            <a:ext cx="4508488" cy="2416653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34000"/>
              </a:prstClr>
            </a:outerShdw>
          </a:effectLst>
        </p:spPr>
      </p:pic>
      <p:pic>
        <p:nvPicPr>
          <p:cNvPr id="12" name="図 11" descr="lxr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3286124"/>
            <a:ext cx="5021516" cy="2677176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正方形/長方形 14"/>
          <p:cNvSpPr/>
          <p:nvPr/>
        </p:nvSpPr>
        <p:spPr>
          <a:xfrm>
            <a:off x="2000232" y="2500306"/>
            <a:ext cx="1857388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>
            <a:stCxn id="15" idx="2"/>
          </p:cNvCxnSpPr>
          <p:nvPr/>
        </p:nvCxnSpPr>
        <p:spPr>
          <a:xfrm rot="5400000">
            <a:off x="2607455" y="2964653"/>
            <a:ext cx="642942" cy="1588"/>
          </a:xfrm>
          <a:prstGeom prst="straightConnector1">
            <a:avLst/>
          </a:prstGeom>
          <a:ln w="3492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テキスト ボックス 52"/>
          <p:cNvSpPr txBox="1"/>
          <p:nvPr/>
        </p:nvSpPr>
        <p:spPr>
          <a:xfrm>
            <a:off x="1714480" y="2771941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 smtClean="0">
                <a:latin typeface="+mj-ea"/>
                <a:ea typeface="+mj-ea"/>
              </a:rPr>
              <a:t>続きは</a:t>
            </a:r>
            <a:r>
              <a:rPr kumimoji="1" lang="en-US" altLang="ja-JP" sz="7200" dirty="0" smtClean="0">
                <a:latin typeface="+mj-ea"/>
                <a:ea typeface="+mj-ea"/>
              </a:rPr>
              <a:t>Web</a:t>
            </a:r>
            <a:r>
              <a:rPr kumimoji="1" lang="ja-JP" altLang="en-US" sz="7200" dirty="0" smtClean="0">
                <a:latin typeface="+mj-ea"/>
                <a:ea typeface="+mj-ea"/>
              </a:rPr>
              <a:t>で。</a:t>
            </a:r>
            <a:endParaRPr kumimoji="1" lang="ja-JP" altLang="en-US" sz="7200" dirty="0">
              <a:latin typeface="+mj-ea"/>
              <a:ea typeface="+mj-ea"/>
            </a:endParaRPr>
          </a:p>
        </p:txBody>
      </p:sp>
      <p:sp>
        <p:nvSpPr>
          <p:cNvPr id="56" name="フリーフォーム 55"/>
          <p:cNvSpPr/>
          <p:nvPr/>
        </p:nvSpPr>
        <p:spPr>
          <a:xfrm>
            <a:off x="4276562" y="3118959"/>
            <a:ext cx="1731580" cy="567559"/>
          </a:xfrm>
          <a:custGeom>
            <a:avLst/>
            <a:gdLst>
              <a:gd name="connsiteX0" fmla="*/ 68318 w 1731580"/>
              <a:gd name="connsiteY0" fmla="*/ 0 h 567559"/>
              <a:gd name="connsiteX1" fmla="*/ 1692166 w 1731580"/>
              <a:gd name="connsiteY1" fmla="*/ 220717 h 567559"/>
              <a:gd name="connsiteX2" fmla="*/ 5255 w 1731580"/>
              <a:gd name="connsiteY2" fmla="*/ 189186 h 567559"/>
              <a:gd name="connsiteX3" fmla="*/ 1723697 w 1731580"/>
              <a:gd name="connsiteY3" fmla="*/ 425669 h 567559"/>
              <a:gd name="connsiteX4" fmla="*/ 52552 w 1731580"/>
              <a:gd name="connsiteY4" fmla="*/ 362607 h 567559"/>
              <a:gd name="connsiteX5" fmla="*/ 1723697 w 1731580"/>
              <a:gd name="connsiteY5" fmla="*/ 567559 h 56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80" h="567559">
                <a:moveTo>
                  <a:pt x="68318" y="0"/>
                </a:moveTo>
                <a:cubicBezTo>
                  <a:pt x="885497" y="94593"/>
                  <a:pt x="1702676" y="189186"/>
                  <a:pt x="1692166" y="220717"/>
                </a:cubicBezTo>
                <a:cubicBezTo>
                  <a:pt x="1681656" y="252248"/>
                  <a:pt x="0" y="155027"/>
                  <a:pt x="5255" y="189186"/>
                </a:cubicBezTo>
                <a:cubicBezTo>
                  <a:pt x="10510" y="223345"/>
                  <a:pt x="1715814" y="396766"/>
                  <a:pt x="1723697" y="425669"/>
                </a:cubicBezTo>
                <a:cubicBezTo>
                  <a:pt x="1731580" y="454572"/>
                  <a:pt x="52552" y="338959"/>
                  <a:pt x="52552" y="362607"/>
                </a:cubicBezTo>
                <a:cubicBezTo>
                  <a:pt x="52552" y="386255"/>
                  <a:pt x="888124" y="476907"/>
                  <a:pt x="1723697" y="567559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4214810" y="2000240"/>
            <a:ext cx="1880643" cy="1200329"/>
          </a:xfrm>
          <a:prstGeom prst="rect">
            <a:avLst/>
          </a:prstGeom>
        </p:spPr>
        <p:txBody>
          <a:bodyPr wrap="none">
            <a:spAutoFit/>
            <a:scene3d>
              <a:camera prst="isometricRightUp">
                <a:rot lat="1800000" lon="20400000" rev="0"/>
              </a:camera>
              <a:lightRig rig="threePt" dir="t"/>
            </a:scene3d>
          </a:bodyPr>
          <a:lstStyle/>
          <a:p>
            <a:r>
              <a:rPr lang="en-US" altLang="ja-JP" sz="7200" dirty="0" smtClean="0">
                <a:solidFill>
                  <a:srgbClr val="C00000"/>
                </a:solidFill>
                <a:latin typeface="HGP行書体" pitchFamily="66" charset="-128"/>
                <a:ea typeface="HGP行書体" pitchFamily="66" charset="-128"/>
              </a:rPr>
              <a:t>Code</a:t>
            </a:r>
            <a:endParaRPr lang="ja-JP" altLang="en-US" dirty="0">
              <a:solidFill>
                <a:srgbClr val="C00000"/>
              </a:solidFill>
              <a:latin typeface="HGP行書体" pitchFamily="66" charset="-128"/>
              <a:ea typeface="HGP行書体" pitchFamily="6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252082" y="500042"/>
            <a:ext cx="677108" cy="58579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200" b="1" dirty="0" smtClean="0">
                <a:latin typeface="HG教科書体" pitchFamily="17" charset="-128"/>
                <a:ea typeface="HG教科書体" pitchFamily="17" charset="-128"/>
              </a:rPr>
              <a:t>ご清聴ありがとうございました</a:t>
            </a:r>
            <a:endParaRPr kumimoji="1" lang="ja-JP" altLang="en-US" sz="3200" b="1" dirty="0">
              <a:latin typeface="HG教科書体" pitchFamily="17" charset="-128"/>
              <a:ea typeface="HG教科書体" pitchFamily="17" charset="-128"/>
            </a:endParaRPr>
          </a:p>
        </p:txBody>
      </p:sp>
      <p:pic>
        <p:nvPicPr>
          <p:cNvPr id="5" name="図 4" descr="ushik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7029">
            <a:off x="3823454" y="5429264"/>
            <a:ext cx="503228" cy="78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000332" y="5572140"/>
            <a:ext cx="6143668" cy="1143000"/>
          </a:xfrm>
        </p:spPr>
        <p:txBody>
          <a:bodyPr>
            <a:noAutofit/>
          </a:bodyPr>
          <a:lstStyle/>
          <a:p>
            <a:r>
              <a:rPr kumimoji="1" lang="en-US" altLang="ja-JP" sz="8000" spc="300" dirty="0" err="1" smtClean="0">
                <a:solidFill>
                  <a:schemeClr val="bg1"/>
                </a:solidFill>
                <a:latin typeface="Arial Black" pitchFamily="34" charset="0"/>
              </a:rPr>
              <a:t>Xiss</a:t>
            </a:r>
            <a:r>
              <a:rPr kumimoji="1" lang="en-US" altLang="ja-JP" sz="8000" spc="300" dirty="0" smtClean="0">
                <a:solidFill>
                  <a:schemeClr val="bg1"/>
                </a:solidFill>
                <a:latin typeface="Arial Black" pitchFamily="34" charset="0"/>
              </a:rPr>
              <a:t>, LLC</a:t>
            </a:r>
            <a:endParaRPr kumimoji="1" lang="ja-JP" altLang="en-US" sz="8000" spc="3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14282" y="5500702"/>
            <a:ext cx="1714512" cy="11430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Century Gothic" pitchFamily="34" charset="0"/>
              </a:rPr>
              <a:t>end</a:t>
            </a:r>
            <a:endParaRPr kumimoji="1" lang="ja-JP" alt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netscape-gecko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96" y="3112672"/>
            <a:ext cx="2575518" cy="2602344"/>
          </a:xfrm>
          <a:prstGeom prst="rect">
            <a:avLst/>
          </a:prstGeom>
        </p:spPr>
      </p:pic>
      <p:pic>
        <p:nvPicPr>
          <p:cNvPr id="10" name="図 9" descr="800px-Taggecko_Phelsuma_madagascariensis_060114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440" y="963264"/>
            <a:ext cx="3662360" cy="1792218"/>
          </a:xfrm>
          <a:prstGeom prst="roundRect">
            <a:avLst/>
          </a:prstGeom>
          <a:ln w="15875">
            <a:solidFill>
              <a:schemeClr val="bg1"/>
            </a:solidFill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テキスト ボックス 10"/>
          <p:cNvSpPr txBox="1"/>
          <p:nvPr/>
        </p:nvSpPr>
        <p:spPr>
          <a:xfrm>
            <a:off x="5715008" y="1469598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+mj-lt"/>
              </a:rPr>
              <a:t>Gecko </a:t>
            </a:r>
            <a:r>
              <a:rPr kumimoji="1" lang="en-US" altLang="ja-JP" dirty="0" smtClean="0">
                <a:latin typeface="+mj-lt"/>
              </a:rPr>
              <a:t> </a:t>
            </a:r>
            <a:r>
              <a:rPr kumimoji="1"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/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ge'kou</a:t>
            </a:r>
            <a:r>
              <a:rPr kumimoji="1"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/</a:t>
            </a:r>
          </a:p>
          <a:p>
            <a:r>
              <a:rPr lang="en-US" altLang="ja-JP" sz="2400" dirty="0" smtClean="0"/>
              <a:t>[</a:t>
            </a:r>
            <a:r>
              <a:rPr lang="ja-JP" altLang="en-US" sz="2400" dirty="0" smtClean="0"/>
              <a:t>名</a:t>
            </a:r>
            <a:r>
              <a:rPr lang="en-US" altLang="ja-JP" sz="2400" dirty="0" smtClean="0"/>
              <a:t>] </a:t>
            </a:r>
            <a:r>
              <a:rPr lang="ja-JP" altLang="en-US" sz="2400" dirty="0" smtClean="0"/>
              <a:t>ヤモリ</a:t>
            </a:r>
            <a:endParaRPr kumimoji="1" lang="ja-JP" altLang="en-US" sz="2400" dirty="0"/>
          </a:p>
        </p:txBody>
      </p:sp>
      <p:sp>
        <p:nvSpPr>
          <p:cNvPr id="12" name="二等辺三角形 11"/>
          <p:cNvSpPr/>
          <p:nvPr/>
        </p:nvSpPr>
        <p:spPr>
          <a:xfrm rot="16200000">
            <a:off x="4929190" y="1755350"/>
            <a:ext cx="428628" cy="285752"/>
          </a:xfrm>
          <a:prstGeom prst="triangle">
            <a:avLst/>
          </a:prstGeom>
          <a:solidFill>
            <a:srgbClr val="4A8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/>
          <p:cNvSpPr/>
          <p:nvPr/>
        </p:nvSpPr>
        <p:spPr>
          <a:xfrm rot="5400000" flipH="1">
            <a:off x="5143504" y="4184242"/>
            <a:ext cx="428628" cy="285752"/>
          </a:xfrm>
          <a:prstGeom prst="triangle">
            <a:avLst/>
          </a:prstGeom>
          <a:solidFill>
            <a:srgbClr val="4A8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0598" y="3612738"/>
            <a:ext cx="4143404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300" dirty="0" smtClean="0">
                <a:latin typeface="+mj-lt"/>
              </a:rPr>
              <a:t>Gecko Layout Engine</a:t>
            </a:r>
          </a:p>
          <a:p>
            <a:pPr>
              <a:lnSpc>
                <a:spcPct val="150000"/>
              </a:lnSpc>
            </a:pPr>
            <a:r>
              <a:rPr lang="ja-JP" altLang="en-US" sz="2400" dirty="0" smtClean="0"/>
              <a:t>「</a:t>
            </a:r>
            <a:r>
              <a:rPr lang="en-US" altLang="ja-JP" sz="2400" dirty="0" smtClean="0"/>
              <a:t>Mozilla (Firefox) </a:t>
            </a:r>
            <a:r>
              <a:rPr lang="ja-JP" altLang="en-US" sz="2400" dirty="0" smtClean="0"/>
              <a:t>の心臓部」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SIS">
      <a:majorFont>
        <a:latin typeface="Times New Roman"/>
        <a:ea typeface="HGP明朝E"/>
        <a:cs typeface=""/>
      </a:majorFont>
      <a:minorFont>
        <a:latin typeface="Arial"/>
        <a:ea typeface="HGPｺﾞｼｯ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15520</TotalTime>
  <Words>1229</Words>
  <Application>Microsoft Office PowerPoint</Application>
  <PresentationFormat>画面に合わせる (4:3)</PresentationFormat>
  <Paragraphs>338</Paragraphs>
  <Slides>64</Slides>
  <Notes>0</Notes>
  <HiddenSlides>1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64</vt:i4>
      </vt:variant>
    </vt:vector>
  </HeadingPairs>
  <TitlesOfParts>
    <vt:vector size="65" baseType="lpstr">
      <vt:lpstr>Office テーマ</vt:lpstr>
      <vt:lpstr>スライド 1</vt:lpstr>
      <vt:lpstr>スライド 2</vt:lpstr>
      <vt:lpstr>about  me</vt:lpstr>
      <vt:lpstr>id  gyuque</vt:lpstr>
      <vt:lpstr>スライド 5</vt:lpstr>
      <vt:lpstr>スライド 6</vt:lpstr>
      <vt:lpstr>Xiss, LLC</vt:lpstr>
      <vt:lpstr>end</vt:lpstr>
      <vt:lpstr>スライド 9</vt:lpstr>
      <vt:lpstr>すみません、jsとあんまり関係ない話で。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  <vt:lpstr>スライド 36</vt:lpstr>
      <vt:lpstr>スライド 37</vt:lpstr>
      <vt:lpstr>スライド 38</vt:lpstr>
      <vt:lpstr>スライド 39</vt:lpstr>
      <vt:lpstr>スライド 40</vt:lpstr>
      <vt:lpstr>スライド 41</vt:lpstr>
      <vt:lpstr>スライド 42</vt:lpstr>
      <vt:lpstr>スライド 43</vt:lpstr>
      <vt:lpstr>スライド 44</vt:lpstr>
      <vt:lpstr>スライド 45</vt:lpstr>
      <vt:lpstr>スライド 46</vt:lpstr>
      <vt:lpstr>スライド 47</vt:lpstr>
      <vt:lpstr>スライド 48</vt:lpstr>
      <vt:lpstr>スライド 49</vt:lpstr>
      <vt:lpstr>スライド 50</vt:lpstr>
      <vt:lpstr>スライド 51</vt:lpstr>
      <vt:lpstr>スライド 52</vt:lpstr>
      <vt:lpstr>スライド 53</vt:lpstr>
      <vt:lpstr>スライド 54</vt:lpstr>
      <vt:lpstr>スライド 55</vt:lpstr>
      <vt:lpstr>スライド 56</vt:lpstr>
      <vt:lpstr>スライド 57</vt:lpstr>
      <vt:lpstr>スライド 58</vt:lpstr>
      <vt:lpstr>スライド 59</vt:lpstr>
      <vt:lpstr>スライド 60</vt:lpstr>
      <vt:lpstr>スライド 61</vt:lpstr>
      <vt:lpstr>スライド 62</vt:lpstr>
      <vt:lpstr>スライド 63</vt:lpstr>
      <vt:lpstr>スライド 64</vt:lpstr>
    </vt:vector>
  </TitlesOfParts>
  <Company>CSIS, The University of Tokyo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satoshi_ueyama</dc:creator>
  <cp:lastModifiedBy>satoshi_ueyama</cp:lastModifiedBy>
  <cp:revision>319</cp:revision>
  <dcterms:created xsi:type="dcterms:W3CDTF">2007-08-29T07:50:39Z</dcterms:created>
  <dcterms:modified xsi:type="dcterms:W3CDTF">2007-09-16T02:37:13Z</dcterms:modified>
</cp:coreProperties>
</file>